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13" r:id="rId3"/>
    <p:sldId id="321" r:id="rId4"/>
    <p:sldId id="320" r:id="rId5"/>
    <p:sldId id="299" r:id="rId6"/>
    <p:sldId id="328" r:id="rId7"/>
    <p:sldId id="329" r:id="rId8"/>
    <p:sldId id="330" r:id="rId9"/>
    <p:sldId id="331" r:id="rId10"/>
    <p:sldId id="322" r:id="rId11"/>
    <p:sldId id="323" r:id="rId12"/>
    <p:sldId id="324" r:id="rId13"/>
    <p:sldId id="325" r:id="rId14"/>
    <p:sldId id="300" r:id="rId15"/>
    <p:sldId id="327" r:id="rId16"/>
    <p:sldId id="326" r:id="rId17"/>
    <p:sldId id="314" r:id="rId18"/>
    <p:sldId id="315" r:id="rId19"/>
    <p:sldId id="316" r:id="rId20"/>
    <p:sldId id="318" r:id="rId21"/>
    <p:sldId id="317" r:id="rId22"/>
    <p:sldId id="304" r:id="rId2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0E3"/>
    <a:srgbClr val="61616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 autoAdjust="0"/>
  </p:normalViewPr>
  <p:slideViewPr>
    <p:cSldViewPr snapToGrid="0">
      <p:cViewPr varScale="1">
        <p:scale>
          <a:sx n="40" d="100"/>
          <a:sy n="40" d="100"/>
        </p:scale>
        <p:origin x="1066" y="3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25525" y="12780962"/>
            <a:ext cx="438024" cy="44056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929292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953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0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12.xml"/><Relationship Id="rId1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orporate@onetwotrip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>
            <a:extLst>
              <a:ext uri="{FF2B5EF4-FFF2-40B4-BE49-F238E27FC236}">
                <a16:creationId xmlns:a16="http://schemas.microsoft.com/office/drawing/2014/main" id="{BF19CFE6-7621-4FFB-A4F3-53DFD3860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00222" cy="8307064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3F4DD1A1-652B-4ECB-A8DE-07087A834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0982" y="0"/>
            <a:ext cx="17283018" cy="13716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8" name="Picture 157">
            <a:extLst>
              <a:ext uri="{FF2B5EF4-FFF2-40B4-BE49-F238E27FC236}">
                <a16:creationId xmlns:a16="http://schemas.microsoft.com/office/drawing/2014/main" id="{E2271F3E-C693-4F5F-9E5F-B543945DD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24384000" cy="13716000"/>
          </a:xfrm>
          <a:prstGeom prst="rect">
            <a:avLst/>
          </a:prstGeom>
        </p:spPr>
      </p:pic>
      <p:sp>
        <p:nvSpPr>
          <p:cNvPr id="120" name="Обложка:…"/>
          <p:cNvSpPr txBox="1"/>
          <p:nvPr/>
        </p:nvSpPr>
        <p:spPr>
          <a:xfrm>
            <a:off x="1608644" y="10127206"/>
            <a:ext cx="12580322" cy="198056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8400"/>
            </a:pPr>
            <a:r>
              <a:rPr lang="en-US" sz="6000" kern="1200" dirty="0"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OneTwoTrip for Business: </a:t>
            </a:r>
          </a:p>
          <a:p>
            <a:pPr algn="l"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8400"/>
            </a:pPr>
            <a:r>
              <a:rPr lang="ru-RU" sz="6000" kern="1200" dirty="0"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Интеграция с 1С:Бухгалтерия</a:t>
            </a:r>
            <a:endParaRPr lang="en-US" sz="6000" kern="1200" dirty="0">
              <a:latin typeface="Roboto" panose="02000000000000000000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160" name="Freeform 75">
            <a:extLst>
              <a:ext uri="{FF2B5EF4-FFF2-40B4-BE49-F238E27FC236}">
                <a16:creationId xmlns:a16="http://schemas.microsoft.com/office/drawing/2014/main" id="{D4A67D3B-CF15-41C0-AEB5-8D857A8AE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6276824" cy="6631102"/>
          </a:xfrm>
          <a:custGeom>
            <a:avLst/>
            <a:gdLst>
              <a:gd name="connsiteX0" fmla="*/ 0 w 3138412"/>
              <a:gd name="connsiteY0" fmla="*/ 0 h 3315551"/>
              <a:gd name="connsiteX1" fmla="*/ 2697473 w 3138412"/>
              <a:gd name="connsiteY1" fmla="*/ 0 h 3315551"/>
              <a:gd name="connsiteX2" fmla="*/ 2788573 w 3138412"/>
              <a:gd name="connsiteY2" fmla="*/ 121826 h 3315551"/>
              <a:gd name="connsiteX3" fmla="*/ 3138412 w 3138412"/>
              <a:gd name="connsiteY3" fmla="*/ 1267122 h 3315551"/>
              <a:gd name="connsiteX4" fmla="*/ 1089983 w 3138412"/>
              <a:gd name="connsiteY4" fmla="*/ 3315551 h 3315551"/>
              <a:gd name="connsiteX5" fmla="*/ 113581 w 3138412"/>
              <a:gd name="connsiteY5" fmla="*/ 3068317 h 3315551"/>
              <a:gd name="connsiteX6" fmla="*/ 0 w 3138412"/>
              <a:gd name="connsiteY6" fmla="*/ 2999315 h 331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8412" h="3315551">
                <a:moveTo>
                  <a:pt x="0" y="0"/>
                </a:moveTo>
                <a:lnTo>
                  <a:pt x="2697473" y="0"/>
                </a:lnTo>
                <a:lnTo>
                  <a:pt x="2788573" y="121826"/>
                </a:lnTo>
                <a:cubicBezTo>
                  <a:pt x="3009443" y="448758"/>
                  <a:pt x="3138412" y="842879"/>
                  <a:pt x="3138412" y="1267122"/>
                </a:cubicBezTo>
                <a:cubicBezTo>
                  <a:pt x="3138412" y="2398438"/>
                  <a:pt x="2221299" y="3315551"/>
                  <a:pt x="1089983" y="3315551"/>
                </a:cubicBezTo>
                <a:cubicBezTo>
                  <a:pt x="736447" y="3315551"/>
                  <a:pt x="403829" y="3225989"/>
                  <a:pt x="113581" y="3068317"/>
                </a:cubicBezTo>
                <a:lnTo>
                  <a:pt x="0" y="2999315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A2886B07-BC21-4073-A463-05ED57AFF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74" y="640462"/>
            <a:ext cx="4592292" cy="4592292"/>
          </a:xfrm>
          <a:prstGeom prst="rect">
            <a:avLst/>
          </a:prstGeom>
        </p:spPr>
      </p:pic>
      <p:sp>
        <p:nvSpPr>
          <p:cNvPr id="162" name="Oval 161">
            <a:extLst>
              <a:ext uri="{FF2B5EF4-FFF2-40B4-BE49-F238E27FC236}">
                <a16:creationId xmlns:a16="http://schemas.microsoft.com/office/drawing/2014/main" id="{4EE44E17-6A21-4DF3-9573-0819D6F00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0882" y="1126890"/>
            <a:ext cx="6246448" cy="624644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9B04897C-9853-4215-873C-337159FBF7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469" y="2316478"/>
            <a:ext cx="3867274" cy="3867274"/>
          </a:xfrm>
          <a:prstGeom prst="rect">
            <a:avLst/>
          </a:prstGeom>
        </p:spPr>
      </p:pic>
      <p:sp>
        <p:nvSpPr>
          <p:cNvPr id="164" name="Freeform 67">
            <a:extLst>
              <a:ext uri="{FF2B5EF4-FFF2-40B4-BE49-F238E27FC236}">
                <a16:creationId xmlns:a16="http://schemas.microsoft.com/office/drawing/2014/main" id="{1DE44A29-0857-4193-8859-8E5D8A3CD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1466" y="0"/>
            <a:ext cx="7386984" cy="4212764"/>
          </a:xfrm>
          <a:custGeom>
            <a:avLst/>
            <a:gdLst>
              <a:gd name="connsiteX0" fmla="*/ 20343 w 3693492"/>
              <a:gd name="connsiteY0" fmla="*/ 0 h 2106382"/>
              <a:gd name="connsiteX1" fmla="*/ 3673149 w 3693492"/>
              <a:gd name="connsiteY1" fmla="*/ 0 h 2106382"/>
              <a:gd name="connsiteX2" fmla="*/ 3683957 w 3693492"/>
              <a:gd name="connsiteY2" fmla="*/ 70817 h 2106382"/>
              <a:gd name="connsiteX3" fmla="*/ 3693492 w 3693492"/>
              <a:gd name="connsiteY3" fmla="*/ 259636 h 2106382"/>
              <a:gd name="connsiteX4" fmla="*/ 1846746 w 3693492"/>
              <a:gd name="connsiteY4" fmla="*/ 2106382 h 2106382"/>
              <a:gd name="connsiteX5" fmla="*/ 0 w 3693492"/>
              <a:gd name="connsiteY5" fmla="*/ 259636 h 2106382"/>
              <a:gd name="connsiteX6" fmla="*/ 9535 w 3693492"/>
              <a:gd name="connsiteY6" fmla="*/ 70817 h 210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3492" h="2106382">
                <a:moveTo>
                  <a:pt x="20343" y="0"/>
                </a:moveTo>
                <a:lnTo>
                  <a:pt x="3673149" y="0"/>
                </a:lnTo>
                <a:lnTo>
                  <a:pt x="3683957" y="70817"/>
                </a:lnTo>
                <a:cubicBezTo>
                  <a:pt x="3690262" y="132899"/>
                  <a:pt x="3693492" y="195891"/>
                  <a:pt x="3693492" y="259636"/>
                </a:cubicBezTo>
                <a:cubicBezTo>
                  <a:pt x="3693492" y="1279566"/>
                  <a:pt x="2866676" y="2106382"/>
                  <a:pt x="1846746" y="2106382"/>
                </a:cubicBezTo>
                <a:cubicBezTo>
                  <a:pt x="826816" y="2106382"/>
                  <a:pt x="0" y="1279566"/>
                  <a:pt x="0" y="259636"/>
                </a:cubicBezTo>
                <a:cubicBezTo>
                  <a:pt x="0" y="195891"/>
                  <a:pt x="3230" y="132899"/>
                  <a:pt x="9535" y="70817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77536C-5849-4C52-9F08-BD2A29EACF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55286" y="316708"/>
            <a:ext cx="4759342" cy="2795359"/>
          </a:xfrm>
          <a:prstGeom prst="rect">
            <a:avLst/>
          </a:prstGeom>
        </p:spPr>
      </p:pic>
      <p:sp>
        <p:nvSpPr>
          <p:cNvPr id="1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5543232" y="12447404"/>
            <a:ext cx="1141456" cy="62813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 hangingPunct="1">
              <a:spcAft>
                <a:spcPts val="600"/>
              </a:spcAft>
            </a:pPr>
            <a:fld id="{86CB4B4D-7CA3-9044-876B-883B54F8677D}" type="slidenum">
              <a:rPr lang="en-US" sz="2200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pPr algn="r" defTabSz="914400" hangingPunct="1">
                <a:spcAft>
                  <a:spcPts val="600"/>
                </a:spcAft>
              </a:pPr>
              <a:t>1</a:t>
            </a:fld>
            <a:endParaRPr lang="en-US" sz="2200" kern="1200">
              <a:solidFill>
                <a:srgbClr val="8989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6" name="Freeform 71">
            <a:extLst>
              <a:ext uri="{FF2B5EF4-FFF2-40B4-BE49-F238E27FC236}">
                <a16:creationId xmlns:a16="http://schemas.microsoft.com/office/drawing/2014/main" id="{B2A37BC1-02C0-4D97-8BEC-5BECAD9A3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961888" y="5232754"/>
            <a:ext cx="7422114" cy="8502196"/>
          </a:xfrm>
          <a:custGeom>
            <a:avLst/>
            <a:gdLst>
              <a:gd name="connsiteX0" fmla="*/ 2538398 w 3711057"/>
              <a:gd name="connsiteY0" fmla="*/ 0 h 4251098"/>
              <a:gd name="connsiteX1" fmla="*/ 3526457 w 3711057"/>
              <a:gd name="connsiteY1" fmla="*/ 199480 h 4251098"/>
              <a:gd name="connsiteX2" fmla="*/ 3711057 w 3711057"/>
              <a:gd name="connsiteY2" fmla="*/ 288406 h 4251098"/>
              <a:gd name="connsiteX3" fmla="*/ 3711057 w 3711057"/>
              <a:gd name="connsiteY3" fmla="*/ 4251098 h 4251098"/>
              <a:gd name="connsiteX4" fmla="*/ 668754 w 3711057"/>
              <a:gd name="connsiteY4" fmla="*/ 4251098 h 4251098"/>
              <a:gd name="connsiteX5" fmla="*/ 579647 w 3711057"/>
              <a:gd name="connsiteY5" fmla="*/ 4153055 h 4251098"/>
              <a:gd name="connsiteX6" fmla="*/ 0 w 3711057"/>
              <a:gd name="connsiteY6" fmla="*/ 2538398 h 4251098"/>
              <a:gd name="connsiteX7" fmla="*/ 2538398 w 3711057"/>
              <a:gd name="connsiteY7" fmla="*/ 0 h 425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1057" h="4251098">
                <a:moveTo>
                  <a:pt x="2538398" y="0"/>
                </a:moveTo>
                <a:cubicBezTo>
                  <a:pt x="2888878" y="0"/>
                  <a:pt x="3222768" y="71030"/>
                  <a:pt x="3526457" y="199480"/>
                </a:cubicBezTo>
                <a:lnTo>
                  <a:pt x="3711057" y="288406"/>
                </a:lnTo>
                <a:lnTo>
                  <a:pt x="3711057" y="4251098"/>
                </a:lnTo>
                <a:lnTo>
                  <a:pt x="668754" y="4251098"/>
                </a:lnTo>
                <a:lnTo>
                  <a:pt x="579647" y="4153055"/>
                </a:lnTo>
                <a:cubicBezTo>
                  <a:pt x="217529" y="3714270"/>
                  <a:pt x="0" y="3151738"/>
                  <a:pt x="0" y="2538398"/>
                </a:cubicBezTo>
                <a:cubicBezTo>
                  <a:pt x="0" y="1136479"/>
                  <a:pt x="1136479" y="0"/>
                  <a:pt x="2538398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6D99B237-14FA-450A-A3A5-1C7E96D389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0336" y="7469003"/>
            <a:ext cx="5632436" cy="5632436"/>
          </a:xfrm>
          <a:prstGeom prst="rect">
            <a:avLst/>
          </a:prstGeom>
        </p:spPr>
      </p:pic>
      <p:pic>
        <p:nvPicPr>
          <p:cNvPr id="11" name="ott_business.png" descr="ott_business.png">
            <a:extLst>
              <a:ext uri="{FF2B5EF4-FFF2-40B4-BE49-F238E27FC236}">
                <a16:creationId xmlns:a16="http://schemas.microsoft.com/office/drawing/2014/main" id="{D787FE8D-3D8C-4567-9539-DE1EE46913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85299" y="1282700"/>
            <a:ext cx="1016001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ружок">
            <a:extLst>
              <a:ext uri="{FF2B5EF4-FFF2-40B4-BE49-F238E27FC236}">
                <a16:creationId xmlns:a16="http://schemas.microsoft.com/office/drawing/2014/main" id="{8447B661-606C-4248-AC67-BE2F40D7761A}"/>
              </a:ext>
            </a:extLst>
          </p:cNvPr>
          <p:cNvSpPr/>
          <p:nvPr/>
        </p:nvSpPr>
        <p:spPr>
          <a:xfrm>
            <a:off x="1192427" y="3442986"/>
            <a:ext cx="1524001" cy="1524001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10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Подробнее об активации сервиса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9A473B-B4D8-439B-9DD8-FCE4FEC97511}"/>
              </a:ext>
            </a:extLst>
          </p:cNvPr>
          <p:cNvSpPr txBox="1"/>
          <p:nvPr/>
        </p:nvSpPr>
        <p:spPr>
          <a:xfrm>
            <a:off x="1286090" y="4024425"/>
            <a:ext cx="20583310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Для начала работы потребуется активировать возможность использования сервиса, а также получить персональный идентификатор в личном кабинете на сайте. Для этого необходимо через Администратора зайти в раздел Аккаунт – Настройки – «Интеграция с 1С:Бухгалтерия» - активировать.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702C85D-9D1D-42CE-BDE8-E0C189CB4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090" y="6055917"/>
            <a:ext cx="20799210" cy="661282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3373507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ружок">
            <a:extLst>
              <a:ext uri="{FF2B5EF4-FFF2-40B4-BE49-F238E27FC236}">
                <a16:creationId xmlns:a16="http://schemas.microsoft.com/office/drawing/2014/main" id="{D8401FC0-62FE-4B86-9EFA-5A7BBB29D7C4}"/>
              </a:ext>
            </a:extLst>
          </p:cNvPr>
          <p:cNvSpPr/>
          <p:nvPr/>
        </p:nvSpPr>
        <p:spPr>
          <a:xfrm>
            <a:off x="12858873" y="5058177"/>
            <a:ext cx="1524001" cy="1524001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" name="Кружок">
            <a:extLst>
              <a:ext uri="{FF2B5EF4-FFF2-40B4-BE49-F238E27FC236}">
                <a16:creationId xmlns:a16="http://schemas.microsoft.com/office/drawing/2014/main" id="{6A52652D-9333-4348-8B31-E5ACBA035CA1}"/>
              </a:ext>
            </a:extLst>
          </p:cNvPr>
          <p:cNvSpPr/>
          <p:nvPr/>
        </p:nvSpPr>
        <p:spPr>
          <a:xfrm>
            <a:off x="963549" y="3374194"/>
            <a:ext cx="1524001" cy="1524001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11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Подробнее о настройке обработки загрузки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B02A14-09F7-4AC9-A9B5-56512F016A64}"/>
              </a:ext>
            </a:extLst>
          </p:cNvPr>
          <p:cNvSpPr txBox="1"/>
          <p:nvPr/>
        </p:nvSpPr>
        <p:spPr>
          <a:xfrm>
            <a:off x="1286090" y="3756617"/>
            <a:ext cx="11534686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После установки нашего расширения функционал по загрузке данных из сервиса доступен в разделе Покупки – Сервис – Загрузка документов от Вайт Тревел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078A66-F7A6-4BFE-A505-D2296E9A6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874" y="3607994"/>
            <a:ext cx="7381785" cy="183525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8C2F169-EE92-4B73-B399-FEF34EAEB6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088" y="5359909"/>
            <a:ext cx="11534686" cy="654552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4B1AD8-265E-42B1-8585-1BCA2E631E9A}"/>
              </a:ext>
            </a:extLst>
          </p:cNvPr>
          <p:cNvSpPr txBox="1"/>
          <p:nvPr/>
        </p:nvSpPr>
        <p:spPr>
          <a:xfrm>
            <a:off x="13289809" y="5375978"/>
            <a:ext cx="10759166" cy="79714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Для начала использования загрузки необходимо заполнить следующие поля: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Идентификатор клиента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: его можно скопировать в Личном кабинете после активации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Договор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: необходимо указать корректный текущий договор с ООО «Вайт Тревел»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Дата начала обмена: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 дата с которой будут запрошены данные из сервиса*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Режим загрузки 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– имеет два значения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«Только новые» - не загруженные ранее (используется по умолчанию);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«Все (с даты обмена)» - позволяет загрузить документы при технической необходимости (например, после восстановления базы из резервной копии). Не позволяет повторно загрузить уже загруженные в базу документы.</a:t>
            </a:r>
          </a:p>
          <a:p>
            <a:pPr marL="514350" indent="-514350" algn="just">
              <a:buFont typeface="+mj-lt"/>
              <a:buAutoNum type="arabicPeriod"/>
            </a:pPr>
            <a:endParaRPr lang="ru-RU" b="0" dirty="0">
              <a:latin typeface="Roboto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b="0" dirty="0">
              <a:latin typeface="Roboto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CCA30C-568B-41C0-8E43-16D8A70573F8}"/>
              </a:ext>
            </a:extLst>
          </p:cNvPr>
          <p:cNvSpPr txBox="1"/>
          <p:nvPr/>
        </p:nvSpPr>
        <p:spPr>
          <a:xfrm>
            <a:off x="1286089" y="12431844"/>
            <a:ext cx="22092197" cy="830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sz="2400" b="0" dirty="0">
                <a:latin typeface="Roboto"/>
              </a:rPr>
              <a:t>*</a:t>
            </a:r>
            <a:r>
              <a:rPr lang="ru-RU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При первом открытии в качестве даты загрузки будет установлена дата начала года. Если эта дата будет меньше текущей даты запрета изменений – в качестве даты начала загрузки будет установлен день следующий за датой запрета</a:t>
            </a:r>
            <a:r>
              <a:rPr lang="ru-RU" sz="2400" b="0" i="1" dirty="0"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435200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Кружок">
            <a:extLst>
              <a:ext uri="{FF2B5EF4-FFF2-40B4-BE49-F238E27FC236}">
                <a16:creationId xmlns:a16="http://schemas.microsoft.com/office/drawing/2014/main" id="{F9C6C762-7F90-4201-A7E3-1A30C6D513F5}"/>
              </a:ext>
            </a:extLst>
          </p:cNvPr>
          <p:cNvSpPr/>
          <p:nvPr/>
        </p:nvSpPr>
        <p:spPr>
          <a:xfrm>
            <a:off x="10374249" y="3326856"/>
            <a:ext cx="1524001" cy="1524001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12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Создание авансовых отчетов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4B1AD8-265E-42B1-8585-1BCA2E631E9A}"/>
              </a:ext>
            </a:extLst>
          </p:cNvPr>
          <p:cNvSpPr txBox="1"/>
          <p:nvPr/>
        </p:nvSpPr>
        <p:spPr>
          <a:xfrm>
            <a:off x="13099309" y="5668020"/>
            <a:ext cx="10759166" cy="1077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ru-RU" b="0" dirty="0">
              <a:latin typeface="Roboto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b="0" dirty="0">
              <a:latin typeface="Robot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B240F8-26C9-4670-8F0B-1487C82FEC63}"/>
              </a:ext>
            </a:extLst>
          </p:cNvPr>
          <p:cNvSpPr txBox="1"/>
          <p:nvPr/>
        </p:nvSpPr>
        <p:spPr>
          <a:xfrm>
            <a:off x="10690441" y="3832870"/>
            <a:ext cx="12277510" cy="68018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В форме настройки загрузки также можно поставить галочку</a:t>
            </a:r>
          </a:p>
          <a:p>
            <a:pPr algn="just"/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ru-RU" b="0" u="sng" dirty="0">
                <a:latin typeface="Arial" panose="020B0604020202020204" pitchFamily="34" charset="0"/>
                <a:cs typeface="Arial" panose="020B0604020202020204" pitchFamily="34" charset="0"/>
              </a:rPr>
              <a:t>Создавать авансовые отчеты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Документ формируется на каждого сотрудника (на имя которого приобретались билеты).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Документ создается концом текущего месяца.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Включает в себя данные авиа и ж/д билетов, полученных во время загрузки.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За дату начала командировки берется самая ранняя дата загруженного билета, за дату окончания дата самого позднего билета соответственно.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Суточные не рассчитываются.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Документ не проводится автоматически т.к. требует контроля со стороны бухгалтера.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443F502-1513-4238-A8E5-639DBC233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49" y="3832870"/>
            <a:ext cx="9124950" cy="474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3425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Кружок">
            <a:extLst>
              <a:ext uri="{FF2B5EF4-FFF2-40B4-BE49-F238E27FC236}">
                <a16:creationId xmlns:a16="http://schemas.microsoft.com/office/drawing/2014/main" id="{C0F4848E-0618-4AF3-8558-5F7650B918B5}"/>
              </a:ext>
            </a:extLst>
          </p:cNvPr>
          <p:cNvSpPr/>
          <p:nvPr/>
        </p:nvSpPr>
        <p:spPr>
          <a:xfrm>
            <a:off x="15049499" y="7208756"/>
            <a:ext cx="1524001" cy="1524001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" name="Кружок">
            <a:extLst>
              <a:ext uri="{FF2B5EF4-FFF2-40B4-BE49-F238E27FC236}">
                <a16:creationId xmlns:a16="http://schemas.microsoft.com/office/drawing/2014/main" id="{0BF1044A-C589-4C56-8035-8BF28F7B75C0}"/>
              </a:ext>
            </a:extLst>
          </p:cNvPr>
          <p:cNvSpPr/>
          <p:nvPr/>
        </p:nvSpPr>
        <p:spPr>
          <a:xfrm>
            <a:off x="1286090" y="4741223"/>
            <a:ext cx="1524001" cy="1524001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13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357418" y="2546817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Загрузка данных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4B1AD8-265E-42B1-8585-1BCA2E631E9A}"/>
              </a:ext>
            </a:extLst>
          </p:cNvPr>
          <p:cNvSpPr txBox="1"/>
          <p:nvPr/>
        </p:nvSpPr>
        <p:spPr>
          <a:xfrm>
            <a:off x="13099309" y="5668020"/>
            <a:ext cx="10759166" cy="1077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ru-RU" b="0" dirty="0">
              <a:latin typeface="Roboto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b="0" dirty="0">
              <a:latin typeface="Robot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B240F8-26C9-4670-8F0B-1487C82FEC63}"/>
              </a:ext>
            </a:extLst>
          </p:cNvPr>
          <p:cNvSpPr txBox="1"/>
          <p:nvPr/>
        </p:nvSpPr>
        <p:spPr>
          <a:xfrm>
            <a:off x="1357419" y="3742413"/>
            <a:ext cx="21669161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После заполнения всех необходимых полей кнопка «Загрузить» станет доступной для нажатия и после ее нажатия начнется получение данных.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482A5A-DD00-411B-B3FB-F10FF18AF330}"/>
              </a:ext>
            </a:extLst>
          </p:cNvPr>
          <p:cNvSpPr txBox="1"/>
          <p:nvPr/>
        </p:nvSpPr>
        <p:spPr>
          <a:xfrm>
            <a:off x="15252868" y="7730123"/>
            <a:ext cx="8374479" cy="44422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457200" indent="-457200" algn="l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После соотнесения и нажатия «Записать и продолжить» будет запущена загрузка документов. </a:t>
            </a:r>
          </a:p>
          <a:p>
            <a:pPr marL="457200" indent="-457200" algn="l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Загрузка не будет продолжена пока не будут указаны все соответствия.</a:t>
            </a:r>
          </a:p>
          <a:p>
            <a:pPr marL="457200" indent="-457200" algn="l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При закрытии окна загрузка будет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отменена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После загрузки будет отображено сообщение о завершении.</a:t>
            </a:r>
          </a:p>
          <a:p>
            <a:pPr algn="l">
              <a:spcAft>
                <a:spcPts val="800"/>
              </a:spcAft>
            </a:pPr>
            <a:endParaRPr lang="ru-RU" b="0" dirty="0">
              <a:latin typeface="Roboto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2C8A77-C5EA-4066-8309-0EC9ECBE04FE}"/>
              </a:ext>
            </a:extLst>
          </p:cNvPr>
          <p:cNvSpPr txBox="1"/>
          <p:nvPr/>
        </p:nvSpPr>
        <p:spPr>
          <a:xfrm>
            <a:off x="1357419" y="4943938"/>
            <a:ext cx="21669161" cy="1815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соотнесения данных о физлицах 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в личном кабинете и в 1С используется сопоставление по фамилии, имени, отчеству и дате рождения. Если соответствие по каким-либо причинам не найдено , то до начала загрузки будет отображено окно с предложением соотнести данные вручную.</a:t>
            </a:r>
            <a:b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Данное соответствие будет также сохранено для использования при последующих загрузках.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94776F8-0FDF-459D-874E-C14C9C329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418" y="7590457"/>
            <a:ext cx="13501581" cy="5401643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636056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Кружок">
            <a:extLst>
              <a:ext uri="{FF2B5EF4-FFF2-40B4-BE49-F238E27FC236}">
                <a16:creationId xmlns:a16="http://schemas.microsoft.com/office/drawing/2014/main" id="{18DF8B53-4132-427C-8749-50E158BEC096}"/>
              </a:ext>
            </a:extLst>
          </p:cNvPr>
          <p:cNvSpPr/>
          <p:nvPr/>
        </p:nvSpPr>
        <p:spPr>
          <a:xfrm>
            <a:off x="1358851" y="9614609"/>
            <a:ext cx="732843" cy="694378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" name="Кружок">
            <a:extLst>
              <a:ext uri="{FF2B5EF4-FFF2-40B4-BE49-F238E27FC236}">
                <a16:creationId xmlns:a16="http://schemas.microsoft.com/office/drawing/2014/main" id="{573A969A-2701-445F-A935-3BD3017058E2}"/>
              </a:ext>
            </a:extLst>
          </p:cNvPr>
          <p:cNvSpPr/>
          <p:nvPr/>
        </p:nvSpPr>
        <p:spPr>
          <a:xfrm>
            <a:off x="1269320" y="6459350"/>
            <a:ext cx="732843" cy="694378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14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413146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Какие документы будут доступны к загрузке?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B11CDB4-CAAA-456C-84F8-BD1F6305C960}"/>
              </a:ext>
            </a:extLst>
          </p:cNvPr>
          <p:cNvGrpSpPr/>
          <p:nvPr/>
        </p:nvGrpSpPr>
        <p:grpSpPr>
          <a:xfrm>
            <a:off x="1286090" y="4090691"/>
            <a:ext cx="20714079" cy="1670394"/>
            <a:chOff x="1723902" y="5893119"/>
            <a:chExt cx="20714079" cy="1670394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E8C93748-8C90-4376-977B-BAA3CC348A72}"/>
                </a:ext>
              </a:extLst>
            </p:cNvPr>
            <p:cNvGrpSpPr/>
            <p:nvPr/>
          </p:nvGrpSpPr>
          <p:grpSpPr>
            <a:xfrm>
              <a:off x="1723902" y="5941916"/>
              <a:ext cx="7335971" cy="1621597"/>
              <a:chOff x="1659769" y="5941073"/>
              <a:chExt cx="7335971" cy="1621597"/>
            </a:xfrm>
          </p:grpSpPr>
          <p:sp>
            <p:nvSpPr>
              <p:cNvPr id="448" name="300 000…"/>
              <p:cNvSpPr txBox="1"/>
              <p:nvPr/>
            </p:nvSpPr>
            <p:spPr>
              <a:xfrm>
                <a:off x="3295737" y="6282844"/>
                <a:ext cx="5700003" cy="575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t">
                <a:spAutoFit/>
              </a:bodyPr>
              <a:lstStyle/>
              <a:p>
                <a:pPr algn="l">
                  <a:defRPr sz="4800"/>
                </a:pPr>
                <a:r>
                  <a:rPr lang="ru-RU" sz="2800" dirty="0">
                    <a:latin typeface="Roboto"/>
                  </a:rPr>
                  <a:t>Билеты (покупки и возвраты)</a:t>
                </a:r>
                <a:endParaRPr sz="2800" dirty="0">
                  <a:latin typeface="Roboto"/>
                </a:endParaRPr>
              </a:p>
            </p:txBody>
          </p:sp>
          <p:sp>
            <p:nvSpPr>
              <p:cNvPr id="23" name="Кружок">
                <a:extLst>
                  <a:ext uri="{FF2B5EF4-FFF2-40B4-BE49-F238E27FC236}">
                    <a16:creationId xmlns:a16="http://schemas.microsoft.com/office/drawing/2014/main" id="{2C429613-519A-474A-A225-8698A90FE664}"/>
                  </a:ext>
                </a:extLst>
              </p:cNvPr>
              <p:cNvSpPr/>
              <p:nvPr/>
            </p:nvSpPr>
            <p:spPr>
              <a:xfrm>
                <a:off x="1659769" y="5990715"/>
                <a:ext cx="1524001" cy="1524001"/>
              </a:xfrm>
              <a:prstGeom prst="ellipse">
                <a:avLst/>
              </a:prstGeom>
              <a:solidFill>
                <a:srgbClr val="5BA0E3"/>
              </a:solidFill>
              <a:ln w="12700">
                <a:miter lim="400000"/>
              </a:ln>
            </p:spPr>
            <p:txBody>
              <a:bodyPr lIns="71437" tIns="71437" rIns="71437" bIns="71437" anchor="ctr"/>
              <a:lstStyle/>
              <a:p>
                <a:pPr>
                  <a:defRPr sz="30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26" name="300 000…">
                <a:extLst>
                  <a:ext uri="{FF2B5EF4-FFF2-40B4-BE49-F238E27FC236}">
                    <a16:creationId xmlns:a16="http://schemas.microsoft.com/office/drawing/2014/main" id="{C9DE90D1-1504-473A-B163-CB085BA2309D}"/>
                  </a:ext>
                </a:extLst>
              </p:cNvPr>
              <p:cNvSpPr txBox="1"/>
              <p:nvPr/>
            </p:nvSpPr>
            <p:spPr>
              <a:xfrm>
                <a:off x="2118652" y="5941073"/>
                <a:ext cx="1052329" cy="16215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t">
                <a:spAutoFit/>
              </a:bodyPr>
              <a:lstStyle/>
              <a:p>
                <a:pPr algn="l">
                  <a:defRPr sz="4800"/>
                </a:pPr>
                <a:r>
                  <a:rPr lang="en-US" sz="9600" dirty="0">
                    <a:latin typeface="Roboto"/>
                  </a:rPr>
                  <a:t>1</a:t>
                </a:r>
                <a:endParaRPr sz="2800" dirty="0">
                  <a:latin typeface="Roboto"/>
                </a:endParaRPr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4071F719-85B2-44CF-AD39-6FFB502DC382}"/>
                </a:ext>
              </a:extLst>
            </p:cNvPr>
            <p:cNvGrpSpPr/>
            <p:nvPr/>
          </p:nvGrpSpPr>
          <p:grpSpPr>
            <a:xfrm>
              <a:off x="16979012" y="5893119"/>
              <a:ext cx="5458969" cy="1621597"/>
              <a:chOff x="16979012" y="5893119"/>
              <a:chExt cx="5458969" cy="1621597"/>
            </a:xfrm>
          </p:grpSpPr>
          <p:sp>
            <p:nvSpPr>
              <p:cNvPr id="454" name="РЖД, КЖД,  Евро ЖД"/>
              <p:cNvSpPr txBox="1"/>
              <p:nvPr/>
            </p:nvSpPr>
            <p:spPr>
              <a:xfrm>
                <a:off x="18579797" y="6282844"/>
                <a:ext cx="3858184" cy="8521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t">
                <a:spAutoFit/>
              </a:bodyPr>
              <a:lstStyle/>
              <a:p>
                <a:pPr algn="l">
                  <a:defRPr sz="4800"/>
                </a:pPr>
                <a:r>
                  <a:rPr lang="ru-RU" sz="2800" dirty="0">
                    <a:latin typeface="Roboto"/>
                  </a:rPr>
                  <a:t>Авансовые отчеты*</a:t>
                </a:r>
              </a:p>
              <a:p>
                <a:pPr algn="l">
                  <a:defRPr sz="4800"/>
                </a:pPr>
                <a:r>
                  <a:rPr lang="ru-RU" sz="1800" dirty="0">
                    <a:latin typeface="Roboto"/>
                  </a:rPr>
                  <a:t>При выборе данной функции</a:t>
                </a:r>
                <a:endParaRPr sz="1800" dirty="0">
                  <a:latin typeface="Roboto"/>
                </a:endParaRPr>
              </a:p>
            </p:txBody>
          </p:sp>
          <p:sp>
            <p:nvSpPr>
              <p:cNvPr id="25" name="Кружок">
                <a:extLst>
                  <a:ext uri="{FF2B5EF4-FFF2-40B4-BE49-F238E27FC236}">
                    <a16:creationId xmlns:a16="http://schemas.microsoft.com/office/drawing/2014/main" id="{09A36624-35C1-48E1-BAAF-D9236F56C0C9}"/>
                  </a:ext>
                </a:extLst>
              </p:cNvPr>
              <p:cNvSpPr/>
              <p:nvPr/>
            </p:nvSpPr>
            <p:spPr>
              <a:xfrm>
                <a:off x="16979012" y="5990715"/>
                <a:ext cx="1524001" cy="1524001"/>
              </a:xfrm>
              <a:prstGeom prst="ellipse">
                <a:avLst/>
              </a:prstGeom>
              <a:solidFill>
                <a:srgbClr val="5BA0E3"/>
              </a:solidFill>
              <a:ln w="12700">
                <a:miter lim="400000"/>
              </a:ln>
            </p:spPr>
            <p:txBody>
              <a:bodyPr lIns="71437" tIns="71437" rIns="71437" bIns="71437" anchor="ctr"/>
              <a:lstStyle/>
              <a:p>
                <a:pPr>
                  <a:defRPr sz="30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27" name="300 000…">
                <a:extLst>
                  <a:ext uri="{FF2B5EF4-FFF2-40B4-BE49-F238E27FC236}">
                    <a16:creationId xmlns:a16="http://schemas.microsoft.com/office/drawing/2014/main" id="{1C525959-717C-4770-80A4-77F12C8300E6}"/>
                  </a:ext>
                </a:extLst>
              </p:cNvPr>
              <p:cNvSpPr txBox="1"/>
              <p:nvPr/>
            </p:nvSpPr>
            <p:spPr>
              <a:xfrm>
                <a:off x="17450684" y="5893119"/>
                <a:ext cx="1052329" cy="16215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t">
                <a:spAutoFit/>
              </a:bodyPr>
              <a:lstStyle/>
              <a:p>
                <a:pPr algn="l">
                  <a:defRPr sz="4800"/>
                </a:pPr>
                <a:r>
                  <a:rPr lang="en-US" sz="9600" dirty="0">
                    <a:latin typeface="Roboto"/>
                  </a:rPr>
                  <a:t>3</a:t>
                </a:r>
                <a:endParaRPr sz="2800" dirty="0">
                  <a:latin typeface="Roboto"/>
                </a:endParaRPr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EE185CA1-73F4-41C4-A657-2A2FEC8D31DD}"/>
                </a:ext>
              </a:extLst>
            </p:cNvPr>
            <p:cNvGrpSpPr/>
            <p:nvPr/>
          </p:nvGrpSpPr>
          <p:grpSpPr>
            <a:xfrm>
              <a:off x="9675353" y="5923647"/>
              <a:ext cx="6216509" cy="1621597"/>
              <a:chOff x="9675353" y="5923647"/>
              <a:chExt cx="6216509" cy="1621597"/>
            </a:xfrm>
          </p:grpSpPr>
          <p:sp>
            <p:nvSpPr>
              <p:cNvPr id="451" name="800…"/>
              <p:cNvSpPr txBox="1"/>
              <p:nvPr/>
            </p:nvSpPr>
            <p:spPr>
              <a:xfrm>
                <a:off x="11379215" y="6282844"/>
                <a:ext cx="4512647" cy="575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t">
                <a:spAutoFit/>
              </a:bodyPr>
              <a:lstStyle/>
              <a:p>
                <a:pPr algn="l">
                  <a:defRPr sz="4800"/>
                </a:pPr>
                <a:r>
                  <a:rPr lang="ru-RU" sz="2800" dirty="0">
                    <a:latin typeface="Roboto"/>
                  </a:rPr>
                  <a:t>Счета-фактуры</a:t>
                </a:r>
                <a:endParaRPr sz="2800" dirty="0">
                  <a:latin typeface="Roboto"/>
                </a:endParaRPr>
              </a:p>
            </p:txBody>
          </p:sp>
          <p:sp>
            <p:nvSpPr>
              <p:cNvPr id="24" name="Кружок">
                <a:extLst>
                  <a:ext uri="{FF2B5EF4-FFF2-40B4-BE49-F238E27FC236}">
                    <a16:creationId xmlns:a16="http://schemas.microsoft.com/office/drawing/2014/main" id="{A96EE119-8449-45D9-BEC7-2572B8106C8C}"/>
                  </a:ext>
                </a:extLst>
              </p:cNvPr>
              <p:cNvSpPr/>
              <p:nvPr/>
            </p:nvSpPr>
            <p:spPr>
              <a:xfrm>
                <a:off x="9675353" y="5990715"/>
                <a:ext cx="1524001" cy="1524001"/>
              </a:xfrm>
              <a:prstGeom prst="ellipse">
                <a:avLst/>
              </a:prstGeom>
              <a:solidFill>
                <a:srgbClr val="5BA0E3"/>
              </a:solidFill>
              <a:ln w="12700">
                <a:miter lim="400000"/>
              </a:ln>
            </p:spPr>
            <p:txBody>
              <a:bodyPr lIns="71437" tIns="71437" rIns="71437" bIns="71437" anchor="ctr"/>
              <a:lstStyle/>
              <a:p>
                <a:pPr>
                  <a:defRPr sz="30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28" name="300 000…">
                <a:extLst>
                  <a:ext uri="{FF2B5EF4-FFF2-40B4-BE49-F238E27FC236}">
                    <a16:creationId xmlns:a16="http://schemas.microsoft.com/office/drawing/2014/main" id="{8F6E4B6D-2E15-4757-B2D8-91714B46CDE5}"/>
                  </a:ext>
                </a:extLst>
              </p:cNvPr>
              <p:cNvSpPr txBox="1"/>
              <p:nvPr/>
            </p:nvSpPr>
            <p:spPr>
              <a:xfrm>
                <a:off x="10147023" y="5923647"/>
                <a:ext cx="1052329" cy="16215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t">
                <a:spAutoFit/>
              </a:bodyPr>
              <a:lstStyle/>
              <a:p>
                <a:pPr algn="l">
                  <a:defRPr sz="4800"/>
                </a:pPr>
                <a:r>
                  <a:rPr lang="en-US" sz="9600" dirty="0">
                    <a:latin typeface="Roboto"/>
                  </a:rPr>
                  <a:t>2</a:t>
                </a:r>
                <a:endParaRPr sz="2800" dirty="0">
                  <a:latin typeface="Roboto"/>
                </a:endParaRPr>
              </a:p>
            </p:txBody>
          </p:sp>
        </p:grpSp>
      </p:grp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0C1D272-4BAE-43B2-A076-AC34BE8F2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9652" y="6095214"/>
            <a:ext cx="6218767" cy="2113409"/>
          </a:xfrm>
          <a:prstGeom prst="rect">
            <a:avLst/>
          </a:prstGeom>
        </p:spPr>
      </p:pic>
      <p:sp>
        <p:nvSpPr>
          <p:cNvPr id="3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6A4FD90A-47BB-4353-9FCE-A097FCAD8980}"/>
              </a:ext>
            </a:extLst>
          </p:cNvPr>
          <p:cNvSpPr txBox="1"/>
          <p:nvPr/>
        </p:nvSpPr>
        <p:spPr>
          <a:xfrm>
            <a:off x="1377044" y="6533187"/>
            <a:ext cx="16161992" cy="1867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наличии новых документов Вам будет приходить уведомление.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Стандартный срок получения документов остается прежним –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10 рабочих дней, после окончания отчётного периода (месяца).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По нажатию на уведомление будет открыта основная форма загрузки.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7989007-FE28-4AE3-9B4D-2E9FA7D6B1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9652" y="8526175"/>
            <a:ext cx="9445763" cy="418941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7BCE88E-E087-4559-B2DE-1F20CDF7A7EE}"/>
              </a:ext>
            </a:extLst>
          </p:cNvPr>
          <p:cNvSpPr txBox="1"/>
          <p:nvPr/>
        </p:nvSpPr>
        <p:spPr>
          <a:xfrm>
            <a:off x="1377044" y="9729203"/>
            <a:ext cx="12192000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457200" lvl="1" indent="-457200" algn="l">
              <a:buFont typeface="Wingdings" panose="05000000000000000000" pitchFamily="2" charset="2"/>
              <a:buChar char="q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При наличии более актуальной версии загрузки интерфейс формы блокируется с отображением информации о необходимости обновления и ссылкой на страницу загрузки.</a:t>
            </a:r>
          </a:p>
        </p:txBody>
      </p:sp>
    </p:spTree>
    <p:extLst>
      <p:ext uri="{BB962C8B-B14F-4D97-AF65-F5344CB8AC3E}">
        <p14:creationId xmlns:p14="http://schemas.microsoft.com/office/powerpoint/2010/main" val="85268433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Кружок">
            <a:extLst>
              <a:ext uri="{FF2B5EF4-FFF2-40B4-BE49-F238E27FC236}">
                <a16:creationId xmlns:a16="http://schemas.microsoft.com/office/drawing/2014/main" id="{1651DE69-E5FF-49E5-A8C0-9321C15DC680}"/>
              </a:ext>
            </a:extLst>
          </p:cNvPr>
          <p:cNvSpPr/>
          <p:nvPr/>
        </p:nvSpPr>
        <p:spPr>
          <a:xfrm>
            <a:off x="12116015" y="3566113"/>
            <a:ext cx="732843" cy="694378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15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413146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Подробнее об используемых документах и справочниках</a:t>
            </a:r>
          </a:p>
        </p:txBody>
      </p:sp>
      <p:sp>
        <p:nvSpPr>
          <p:cNvPr id="36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4AB94F42-259F-46DD-AD7A-02FC1B9CB10C}"/>
              </a:ext>
            </a:extLst>
          </p:cNvPr>
          <p:cNvSpPr txBox="1"/>
          <p:nvPr/>
        </p:nvSpPr>
        <p:spPr>
          <a:xfrm>
            <a:off x="1286090" y="8939306"/>
            <a:ext cx="16161992" cy="2052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br>
              <a:rPr lang="ru-RU" sz="3200" dirty="0">
                <a:latin typeface="Roboto"/>
              </a:rPr>
            </a:br>
            <a:endParaRPr lang="ru-RU" sz="3200" dirty="0">
              <a:latin typeface="Roboto"/>
            </a:endParaRPr>
          </a:p>
          <a:p>
            <a:endParaRPr lang="ru-RU" sz="3200" dirty="0">
              <a:latin typeface="Roboto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FBAEE18-CC83-40BC-A123-0E689776DE05}"/>
              </a:ext>
            </a:extLst>
          </p:cNvPr>
          <p:cNvGrpSpPr/>
          <p:nvPr/>
        </p:nvGrpSpPr>
        <p:grpSpPr>
          <a:xfrm>
            <a:off x="1112556" y="7288801"/>
            <a:ext cx="10905910" cy="4462760"/>
            <a:chOff x="1038440" y="3715866"/>
            <a:chExt cx="10905910" cy="4462760"/>
          </a:xfrm>
        </p:grpSpPr>
        <p:sp>
          <p:nvSpPr>
            <p:cNvPr id="32" name="Кружок">
              <a:extLst>
                <a:ext uri="{FF2B5EF4-FFF2-40B4-BE49-F238E27FC236}">
                  <a16:creationId xmlns:a16="http://schemas.microsoft.com/office/drawing/2014/main" id="{0236A0C2-9AE9-4DB2-A960-EFB9FC5792EA}"/>
                </a:ext>
              </a:extLst>
            </p:cNvPr>
            <p:cNvSpPr/>
            <p:nvPr/>
          </p:nvSpPr>
          <p:spPr>
            <a:xfrm>
              <a:off x="1038440" y="3715866"/>
              <a:ext cx="732843" cy="694378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34FA27A-51C0-43D0-9960-A9D639515666}"/>
                </a:ext>
              </a:extLst>
            </p:cNvPr>
            <p:cNvSpPr txBox="1"/>
            <p:nvPr/>
          </p:nvSpPr>
          <p:spPr>
            <a:xfrm>
              <a:off x="1286090" y="3777421"/>
              <a:ext cx="10658260" cy="44012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3. </a:t>
              </a:r>
              <a:r>
                <a:rPr lang="ru-RU" sz="2800" dirty="0">
                  <a:latin typeface="Roboto" panose="02000000000000000000" pitchFamily="2" charset="0"/>
                  <a:ea typeface="Roboto" panose="02000000000000000000" pitchFamily="2" charset="0"/>
                </a:rPr>
                <a:t>Билеты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Содержит реквизиты:</a:t>
              </a:r>
            </a:p>
            <a:p>
              <a:pPr marL="457200" lvl="1" indent="-4572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Номер – номер купленного билета;</a:t>
              </a:r>
            </a:p>
            <a:p>
              <a:pPr marL="457200" lvl="1" indent="-4572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Дата – дата приобретения;</a:t>
              </a:r>
            </a:p>
            <a:p>
              <a:pPr marL="457200" lvl="1" indent="-4572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Перевозчик – организация оказывающая услугу;</a:t>
              </a:r>
            </a:p>
            <a:p>
              <a:pPr marL="457200" lvl="1" indent="-4572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Сотрудник – физическое лицо, но имя которого приобретен данный билет;</a:t>
              </a:r>
            </a:p>
            <a:p>
              <a:pPr marL="457200" lvl="1" indent="-4572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Маршрут – кодовое обозначение маршрута (как в билете);</a:t>
              </a:r>
            </a:p>
            <a:p>
              <a:pPr marL="457200" lvl="1" indent="-4572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Дата отправления – дата отправления.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45F2353-FC81-4165-9C6A-1F59E48B26D8}"/>
              </a:ext>
            </a:extLst>
          </p:cNvPr>
          <p:cNvSpPr txBox="1"/>
          <p:nvPr/>
        </p:nvSpPr>
        <p:spPr>
          <a:xfrm>
            <a:off x="12340231" y="3613191"/>
            <a:ext cx="10658260" cy="31085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algn="l"/>
            <a:r>
              <a:rPr lang="ru-RU" sz="28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2. Контрагенты</a:t>
            </a:r>
          </a:p>
          <a:p>
            <a:pPr lvl="1" indent="0" algn="l"/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algn="l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Осуществляется поиск имеющихся элементов в справочнике контрагентов по ИНН и КПП. Если элемент не найден – создается новый, с полученными из сервиса ИНН, КПП и наименованием. В некоторых случаях требуется проставлять соответствие вручную по аналогии с физическими лицами</a:t>
            </a:r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CDB861B8-F379-4A43-9269-61FBE022078B}"/>
              </a:ext>
            </a:extLst>
          </p:cNvPr>
          <p:cNvGrpSpPr/>
          <p:nvPr/>
        </p:nvGrpSpPr>
        <p:grpSpPr>
          <a:xfrm>
            <a:off x="12092581" y="7035217"/>
            <a:ext cx="10905910" cy="6186309"/>
            <a:chOff x="1038440" y="3715866"/>
            <a:chExt cx="10905910" cy="6186309"/>
          </a:xfrm>
        </p:grpSpPr>
        <p:sp>
          <p:nvSpPr>
            <p:cNvPr id="37" name="Кружок">
              <a:extLst>
                <a:ext uri="{FF2B5EF4-FFF2-40B4-BE49-F238E27FC236}">
                  <a16:creationId xmlns:a16="http://schemas.microsoft.com/office/drawing/2014/main" id="{09BAEF87-D8DE-4E63-B100-05B2ADD248B1}"/>
                </a:ext>
              </a:extLst>
            </p:cNvPr>
            <p:cNvSpPr/>
            <p:nvPr/>
          </p:nvSpPr>
          <p:spPr>
            <a:xfrm>
              <a:off x="1038440" y="3715866"/>
              <a:ext cx="732843" cy="694378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C91BB8F-932F-4A96-AAFC-A3069BFC9440}"/>
                </a:ext>
              </a:extLst>
            </p:cNvPr>
            <p:cNvSpPr txBox="1"/>
            <p:nvPr/>
          </p:nvSpPr>
          <p:spPr>
            <a:xfrm>
              <a:off x="1286090" y="3777421"/>
              <a:ext cx="10658260" cy="61247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4. </a:t>
              </a:r>
              <a:r>
                <a:rPr lang="ru-RU" sz="2800" dirty="0"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rPr>
                <a:t>Поступление билетов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Содержит реквизиты:</a:t>
              </a:r>
            </a:p>
            <a:p>
              <a:pPr marL="342900" lvl="1" indent="-3429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Акт – номер акта, в котором отражена покупка билета;</a:t>
              </a:r>
            </a:p>
            <a:p>
              <a:pPr marL="342900" lvl="1" indent="-3429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Дата акта - дата акта, котором отражена покупка билета;</a:t>
              </a:r>
            </a:p>
            <a:p>
              <a:pPr marL="342900" lvl="1" indent="-3429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Билет – приобретенный билет;</a:t>
              </a:r>
            </a:p>
            <a:p>
              <a:pPr marL="342900" lvl="1" indent="-3429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Контрагент – продавец (Вайт тревел);</a:t>
              </a:r>
            </a:p>
            <a:p>
              <a:pPr marL="342900" lvl="1" indent="-3429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Договор – договор (с Вайт тревел);</a:t>
              </a:r>
            </a:p>
            <a:p>
              <a:pPr marL="342900" lvl="1" indent="-3429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Сумма – стоимость билета + таксы и сборы. </a:t>
              </a:r>
            </a:p>
            <a:p>
              <a:pPr marL="342900" lvl="1" indent="-342900" algn="l">
                <a:buFont typeface="Arial" panose="020B0604020202020204" pitchFamily="34" charset="0"/>
                <a:buChar char="•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НДС – НДС такс + НДС билета.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Поступление билета отражается на счете 76.14 «Приобретение билетов для командировок».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Связанные с билетом акты можно просмотреть по гиперссылке рядом с датой акта.</a:t>
              </a:r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C38C8366-F915-47A0-BFA3-005EFCBEB068}"/>
              </a:ext>
            </a:extLst>
          </p:cNvPr>
          <p:cNvGrpSpPr/>
          <p:nvPr/>
        </p:nvGrpSpPr>
        <p:grpSpPr>
          <a:xfrm>
            <a:off x="1210105" y="3601566"/>
            <a:ext cx="10905910" cy="3600985"/>
            <a:chOff x="1038440" y="3715866"/>
            <a:chExt cx="10905910" cy="3600985"/>
          </a:xfrm>
        </p:grpSpPr>
        <p:sp>
          <p:nvSpPr>
            <p:cNvPr id="40" name="Кружок">
              <a:extLst>
                <a:ext uri="{FF2B5EF4-FFF2-40B4-BE49-F238E27FC236}">
                  <a16:creationId xmlns:a16="http://schemas.microsoft.com/office/drawing/2014/main" id="{96B024EF-F15D-495C-91B7-8590827D8A22}"/>
                </a:ext>
              </a:extLst>
            </p:cNvPr>
            <p:cNvSpPr/>
            <p:nvPr/>
          </p:nvSpPr>
          <p:spPr>
            <a:xfrm>
              <a:off x="1038440" y="3715866"/>
              <a:ext cx="732843" cy="694378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A8ECB95-F292-4738-A58A-33C90E812DFD}"/>
                </a:ext>
              </a:extLst>
            </p:cNvPr>
            <p:cNvSpPr txBox="1"/>
            <p:nvPr/>
          </p:nvSpPr>
          <p:spPr>
            <a:xfrm>
              <a:off x="1286090" y="3777421"/>
              <a:ext cx="10658260" cy="35394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lvl="1" indent="0" algn="l"/>
              <a:r>
                <a:rPr lang="ru-RU" sz="2800" b="0" dirty="0"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rPr>
                <a:t>1. </a:t>
              </a:r>
              <a:r>
                <a:rPr lang="ru-RU" sz="2800" dirty="0">
                  <a:latin typeface="Roboto" panose="02000000000000000000" pitchFamily="2" charset="0"/>
                  <a:ea typeface="Roboto" panose="02000000000000000000" pitchFamily="2" charset="0"/>
                </a:rPr>
                <a:t>Физические лица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Осуществляется поиск имеющихся элементов в справочнике физических лиц по ФИО и дате рождения. Если элемент не найден – предлагается либо соотнести с данными 1С вручную, если данное физлицо не было сопоставлено автоматически, либо создать новое физическое лицо самостоятельно и установить соответствие</a:t>
              </a:r>
              <a:r>
                <a:rPr lang="ru-RU" sz="2800" b="0" dirty="0">
                  <a:latin typeface="Roboto"/>
                </a:rPr>
                <a:t>.</a:t>
              </a:r>
            </a:p>
          </p:txBody>
        </p: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F4BDE956-0D89-4974-91FC-63D8D73D0C2B}"/>
              </a:ext>
            </a:extLst>
          </p:cNvPr>
          <p:cNvGrpSpPr/>
          <p:nvPr/>
        </p:nvGrpSpPr>
        <p:grpSpPr>
          <a:xfrm>
            <a:off x="1037665" y="11774976"/>
            <a:ext cx="10905910" cy="1446550"/>
            <a:chOff x="1038440" y="3715866"/>
            <a:chExt cx="10905910" cy="1446550"/>
          </a:xfrm>
        </p:grpSpPr>
        <p:sp>
          <p:nvSpPr>
            <p:cNvPr id="26" name="Кружок">
              <a:extLst>
                <a:ext uri="{FF2B5EF4-FFF2-40B4-BE49-F238E27FC236}">
                  <a16:creationId xmlns:a16="http://schemas.microsoft.com/office/drawing/2014/main" id="{52FBB772-7ABD-433E-AB8B-F335BFAD51B8}"/>
                </a:ext>
              </a:extLst>
            </p:cNvPr>
            <p:cNvSpPr/>
            <p:nvPr/>
          </p:nvSpPr>
          <p:spPr>
            <a:xfrm>
              <a:off x="1038440" y="3715866"/>
              <a:ext cx="732843" cy="694378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2532C3-2800-4D8D-BC06-83FEA41CE367}"/>
                </a:ext>
              </a:extLst>
            </p:cNvPr>
            <p:cNvSpPr txBox="1"/>
            <p:nvPr/>
          </p:nvSpPr>
          <p:spPr>
            <a:xfrm>
              <a:off x="1286090" y="3777421"/>
              <a:ext cx="10658260" cy="1384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5. </a:t>
              </a:r>
              <a:r>
                <a:rPr lang="ru-RU" sz="2800" dirty="0">
                  <a:latin typeface="Roboto" panose="02000000000000000000" pitchFamily="2" charset="0"/>
                  <a:ea typeface="Roboto" panose="02000000000000000000" pitchFamily="2" charset="0"/>
                </a:rPr>
                <a:t>Авансовые отчеты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О них подробно на слайде </a:t>
              </a:r>
              <a:r>
                <a:rPr lang="ru-RU" sz="2800" dirty="0">
                  <a:latin typeface="Arial" panose="020B0604020202020204" pitchFamily="34" charset="0"/>
                  <a:cs typeface="Arial" panose="020B0604020202020204" pitchFamily="34" charset="0"/>
                  <a:hlinkClick r:id="rId3" action="ppaction://hlinksldjump"/>
                </a:rPr>
                <a:t>Создание авансовых отчетов</a:t>
              </a: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507547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Кружок">
            <a:extLst>
              <a:ext uri="{FF2B5EF4-FFF2-40B4-BE49-F238E27FC236}">
                <a16:creationId xmlns:a16="http://schemas.microsoft.com/office/drawing/2014/main" id="{A129E009-25F3-49DF-B03D-1172FD0C1A14}"/>
              </a:ext>
            </a:extLst>
          </p:cNvPr>
          <p:cNvSpPr/>
          <p:nvPr/>
        </p:nvSpPr>
        <p:spPr>
          <a:xfrm>
            <a:off x="12279888" y="10853749"/>
            <a:ext cx="732843" cy="694378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16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413146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Подробнее об используемых документах и справочниках</a:t>
            </a:r>
          </a:p>
        </p:txBody>
      </p:sp>
      <p:sp>
        <p:nvSpPr>
          <p:cNvPr id="36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4AB94F42-259F-46DD-AD7A-02FC1B9CB10C}"/>
              </a:ext>
            </a:extLst>
          </p:cNvPr>
          <p:cNvSpPr txBox="1"/>
          <p:nvPr/>
        </p:nvSpPr>
        <p:spPr>
          <a:xfrm>
            <a:off x="1286090" y="8939306"/>
            <a:ext cx="16161992" cy="2052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br>
              <a:rPr lang="ru-RU" sz="3200" dirty="0">
                <a:latin typeface="Roboto"/>
              </a:rPr>
            </a:br>
            <a:endParaRPr lang="ru-RU" sz="3200" dirty="0">
              <a:latin typeface="Roboto"/>
            </a:endParaRPr>
          </a:p>
          <a:p>
            <a:endParaRPr lang="ru-RU" sz="3200" dirty="0">
              <a:latin typeface="Roboto"/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C38C8366-F915-47A0-BFA3-005EFCBEB068}"/>
              </a:ext>
            </a:extLst>
          </p:cNvPr>
          <p:cNvGrpSpPr/>
          <p:nvPr/>
        </p:nvGrpSpPr>
        <p:grpSpPr>
          <a:xfrm>
            <a:off x="1198933" y="3385703"/>
            <a:ext cx="10143910" cy="9140964"/>
            <a:chOff x="1038440" y="3715866"/>
            <a:chExt cx="10143910" cy="9140964"/>
          </a:xfrm>
        </p:grpSpPr>
        <p:sp>
          <p:nvSpPr>
            <p:cNvPr id="40" name="Кружок">
              <a:extLst>
                <a:ext uri="{FF2B5EF4-FFF2-40B4-BE49-F238E27FC236}">
                  <a16:creationId xmlns:a16="http://schemas.microsoft.com/office/drawing/2014/main" id="{96B024EF-F15D-495C-91B7-8590827D8A22}"/>
                </a:ext>
              </a:extLst>
            </p:cNvPr>
            <p:cNvSpPr/>
            <p:nvPr/>
          </p:nvSpPr>
          <p:spPr>
            <a:xfrm>
              <a:off x="1038440" y="3715866"/>
              <a:ext cx="732843" cy="694378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A8ECB95-F292-4738-A58A-33C90E812DFD}"/>
                </a:ext>
              </a:extLst>
            </p:cNvPr>
            <p:cNvSpPr txBox="1"/>
            <p:nvPr/>
          </p:nvSpPr>
          <p:spPr>
            <a:xfrm>
              <a:off x="1286090" y="3777421"/>
              <a:ext cx="9896260" cy="907940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lvl="1" indent="0" algn="l"/>
              <a:r>
                <a:rPr lang="ru-RU" sz="2800" dirty="0"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rPr>
                <a:t> 6. Поступление товаров и услуг</a:t>
              </a:r>
              <a:endParaRPr lang="ru-RU" sz="2400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Создаются в соответствии с полученными данными.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Содержит реквизиты:</a:t>
              </a:r>
            </a:p>
            <a:p>
              <a:pPr marL="457200" lvl="1" indent="-457200" algn="l">
                <a:buFont typeface="Wingdings" panose="05000000000000000000" pitchFamily="2" charset="2"/>
                <a:buChar char="§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Акт – номер акта по которому приобретен билет или услуга;</a:t>
              </a:r>
            </a:p>
            <a:p>
              <a:pPr marL="457200" lvl="1" indent="-457200" algn="l">
                <a:buFont typeface="Wingdings" panose="05000000000000000000" pitchFamily="2" charset="2"/>
                <a:buChar char="§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Дата акта - дата акта по которому приобретен билет или услуга;</a:t>
              </a:r>
            </a:p>
            <a:p>
              <a:pPr marL="457200" lvl="1" indent="-457200" algn="l">
                <a:buFont typeface="Wingdings" panose="05000000000000000000" pitchFamily="2" charset="2"/>
                <a:buChar char="§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Контрагент – продавец (Вайт тревел);</a:t>
              </a:r>
            </a:p>
            <a:p>
              <a:pPr marL="457200" lvl="1" indent="-457200" algn="l">
                <a:buFont typeface="Wingdings" panose="05000000000000000000" pitchFamily="2" charset="2"/>
                <a:buChar char="§"/>
              </a:pPr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Договор – договор (с Вайт тревел);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Табличная часть может содержать следующие виды услуг: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•	Услуги по проживанию – по умолчанию отражаются на счете 26 «Общехозяйственные расходы»;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•	Комиссия (Вайт тревел) за агентские услуги -по умолчанию отражаются на счете 26 «Общехозяйственные расходы»;</a:t>
              </a:r>
            </a:p>
            <a:p>
              <a:pPr lvl="1" indent="0" algn="l"/>
              <a:r>
                <a:rPr lang="ru-RU" sz="2800" b="0" dirty="0">
                  <a:latin typeface="Arial" panose="020B0604020202020204" pitchFamily="34" charset="0"/>
                  <a:cs typeface="Arial" panose="020B0604020202020204" pitchFamily="34" charset="0"/>
                </a:rPr>
                <a:t>•	Оплата бонусами – отрицательная сумма уменьшающая сумму покупки. В бухгалтерском учете отражается вручную на усмотрение бухгалтера, т.к. является прочим доходом.</a:t>
              </a:r>
            </a:p>
            <a:p>
              <a:pPr lvl="1" indent="0" algn="l"/>
              <a:endParaRPr lang="ru-RU" sz="2400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AE69A117-87A1-443C-A804-CB44FF58A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3363" y="3641166"/>
            <a:ext cx="11495111" cy="699729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D563451-256C-46FF-A5D2-5F5356B74B5C}"/>
              </a:ext>
            </a:extLst>
          </p:cNvPr>
          <p:cNvSpPr txBox="1"/>
          <p:nvPr/>
        </p:nvSpPr>
        <p:spPr>
          <a:xfrm>
            <a:off x="12557545" y="10993368"/>
            <a:ext cx="11300929" cy="22467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algn="l"/>
            <a:r>
              <a:rPr lang="ru-RU" sz="28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7. Счет-фактура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algn="l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Создается автоматически, если документ поступления содержит НДС.</a:t>
            </a:r>
            <a:b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Дата и номер счета-фактуры устанавливаются в соответствии с полученными данными из личного кабинета.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C6EEE85-DF64-4B7C-83B7-5D96258384B9}"/>
              </a:ext>
            </a:extLst>
          </p:cNvPr>
          <p:cNvSpPr txBox="1"/>
          <p:nvPr/>
        </p:nvSpPr>
        <p:spPr>
          <a:xfrm>
            <a:off x="1446583" y="12116751"/>
            <a:ext cx="10173917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 indent="0" algn="l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Для настройки отражения услуг по необходимому счету учета требуется указать это в Счетах учета номенклатуры.</a:t>
            </a:r>
          </a:p>
          <a:p>
            <a:pPr lvl="1" indent="0" algn="l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Справочники – Номенклатура – Счета учета номенклатуры.</a:t>
            </a:r>
          </a:p>
        </p:txBody>
      </p:sp>
    </p:spTree>
    <p:extLst>
      <p:ext uri="{BB962C8B-B14F-4D97-AF65-F5344CB8AC3E}">
        <p14:creationId xmlns:p14="http://schemas.microsoft.com/office/powerpoint/2010/main" val="278784785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17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3606" y="1365019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Пример: Поступления билетов (покупка)</a:t>
            </a:r>
          </a:p>
        </p:txBody>
      </p:sp>
      <p:sp>
        <p:nvSpPr>
          <p:cNvPr id="19" name="Цены на 10-20% ниже…">
            <a:extLst>
              <a:ext uri="{FF2B5EF4-FFF2-40B4-BE49-F238E27FC236}">
                <a16:creationId xmlns:a16="http://schemas.microsoft.com/office/drawing/2014/main" id="{ADAE7780-6081-4BB4-B4B0-67832B0E5A8B}"/>
              </a:ext>
            </a:extLst>
          </p:cNvPr>
          <p:cNvSpPr txBox="1"/>
          <p:nvPr/>
        </p:nvSpPr>
        <p:spPr>
          <a:xfrm>
            <a:off x="1286090" y="7850044"/>
            <a:ext cx="21382524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numCol="1" anchor="t">
            <a:spAutoFit/>
          </a:bodyPr>
          <a:lstStyle/>
          <a:p>
            <a:pPr algn="l">
              <a:defRPr sz="2800" b="0"/>
            </a:pPr>
            <a:endParaRPr sz="2400" dirty="0">
              <a:latin typeface="Roboto"/>
            </a:endParaRPr>
          </a:p>
        </p:txBody>
      </p:sp>
      <p:sp>
        <p:nvSpPr>
          <p:cNvPr id="36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4AB94F42-259F-46DD-AD7A-02FC1B9CB10C}"/>
              </a:ext>
            </a:extLst>
          </p:cNvPr>
          <p:cNvSpPr txBox="1"/>
          <p:nvPr/>
        </p:nvSpPr>
        <p:spPr>
          <a:xfrm>
            <a:off x="818667" y="9149007"/>
            <a:ext cx="16161992" cy="1621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br>
              <a:rPr lang="ru-RU" sz="3200" dirty="0">
                <a:latin typeface="Roboto"/>
              </a:rPr>
            </a:br>
            <a:endParaRPr lang="ru-RU" sz="3200" dirty="0">
              <a:latin typeface="Roboto"/>
            </a:endParaRPr>
          </a:p>
          <a:p>
            <a:endParaRPr lang="ru-RU" sz="3200" dirty="0">
              <a:latin typeface="Roboto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9B75C55D-A0DC-43FA-932B-44688CF12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369" y="3758151"/>
            <a:ext cx="16161992" cy="92430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8656719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18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3606" y="1365019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Пример: Поступления билетов (возврат)</a:t>
            </a:r>
          </a:p>
        </p:txBody>
      </p:sp>
      <p:sp>
        <p:nvSpPr>
          <p:cNvPr id="19" name="Цены на 10-20% ниже…">
            <a:extLst>
              <a:ext uri="{FF2B5EF4-FFF2-40B4-BE49-F238E27FC236}">
                <a16:creationId xmlns:a16="http://schemas.microsoft.com/office/drawing/2014/main" id="{ADAE7780-6081-4BB4-B4B0-67832B0E5A8B}"/>
              </a:ext>
            </a:extLst>
          </p:cNvPr>
          <p:cNvSpPr txBox="1"/>
          <p:nvPr/>
        </p:nvSpPr>
        <p:spPr>
          <a:xfrm>
            <a:off x="1286090" y="7850044"/>
            <a:ext cx="21382524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numCol="1" anchor="t">
            <a:spAutoFit/>
          </a:bodyPr>
          <a:lstStyle/>
          <a:p>
            <a:pPr algn="l">
              <a:defRPr sz="2800" b="0"/>
            </a:pPr>
            <a:endParaRPr sz="2400" dirty="0">
              <a:latin typeface="Roboto"/>
            </a:endParaRPr>
          </a:p>
        </p:txBody>
      </p:sp>
      <p:sp>
        <p:nvSpPr>
          <p:cNvPr id="36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4AB94F42-259F-46DD-AD7A-02FC1B9CB10C}"/>
              </a:ext>
            </a:extLst>
          </p:cNvPr>
          <p:cNvSpPr txBox="1"/>
          <p:nvPr/>
        </p:nvSpPr>
        <p:spPr>
          <a:xfrm>
            <a:off x="818667" y="9149007"/>
            <a:ext cx="16161992" cy="1621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br>
              <a:rPr lang="ru-RU" sz="3200" dirty="0">
                <a:latin typeface="Roboto"/>
              </a:rPr>
            </a:br>
            <a:endParaRPr lang="ru-RU" sz="3200" dirty="0">
              <a:latin typeface="Roboto"/>
            </a:endParaRPr>
          </a:p>
          <a:p>
            <a:endParaRPr lang="ru-RU" sz="3200" dirty="0">
              <a:latin typeface="Roboto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89D6E90-6C49-4821-879F-E1BA553CB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920" y="3580733"/>
            <a:ext cx="15157615" cy="93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003975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19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3606" y="1365019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Пример: Поступление услуг (Проживание)</a:t>
            </a:r>
          </a:p>
        </p:txBody>
      </p:sp>
      <p:sp>
        <p:nvSpPr>
          <p:cNvPr id="19" name="Цены на 10-20% ниже…">
            <a:extLst>
              <a:ext uri="{FF2B5EF4-FFF2-40B4-BE49-F238E27FC236}">
                <a16:creationId xmlns:a16="http://schemas.microsoft.com/office/drawing/2014/main" id="{ADAE7780-6081-4BB4-B4B0-67832B0E5A8B}"/>
              </a:ext>
            </a:extLst>
          </p:cNvPr>
          <p:cNvSpPr txBox="1"/>
          <p:nvPr/>
        </p:nvSpPr>
        <p:spPr>
          <a:xfrm>
            <a:off x="1286090" y="7850044"/>
            <a:ext cx="21382524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numCol="1" anchor="t">
            <a:spAutoFit/>
          </a:bodyPr>
          <a:lstStyle/>
          <a:p>
            <a:pPr algn="l">
              <a:defRPr sz="2800" b="0"/>
            </a:pPr>
            <a:endParaRPr sz="2400" dirty="0">
              <a:latin typeface="Roboto"/>
            </a:endParaRPr>
          </a:p>
        </p:txBody>
      </p:sp>
      <p:sp>
        <p:nvSpPr>
          <p:cNvPr id="36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4AB94F42-259F-46DD-AD7A-02FC1B9CB10C}"/>
              </a:ext>
            </a:extLst>
          </p:cNvPr>
          <p:cNvSpPr txBox="1"/>
          <p:nvPr/>
        </p:nvSpPr>
        <p:spPr>
          <a:xfrm>
            <a:off x="818667" y="9149007"/>
            <a:ext cx="16161992" cy="1621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br>
              <a:rPr lang="ru-RU" sz="3200" dirty="0">
                <a:latin typeface="Roboto"/>
              </a:rPr>
            </a:br>
            <a:endParaRPr lang="ru-RU" sz="3200" dirty="0">
              <a:latin typeface="Roboto"/>
            </a:endParaRPr>
          </a:p>
          <a:p>
            <a:endParaRPr lang="ru-RU" sz="3200" dirty="0">
              <a:latin typeface="Roboto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E09A950-F581-4F5D-8B0D-AA7089122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140" y="3744892"/>
            <a:ext cx="16250221" cy="93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6323590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Возмещение НДС позволяет снизить расходы для бизнеса, а работа с одним контрагентом упрощает документооборот."/>
          <p:cNvSpPr txBox="1"/>
          <p:nvPr/>
        </p:nvSpPr>
        <p:spPr>
          <a:xfrm>
            <a:off x="1286090" y="12364734"/>
            <a:ext cx="19588993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b">
            <a:spAutoFit/>
          </a:bodyPr>
          <a:lstStyle>
            <a:lvl1pPr algn="l">
              <a:defRPr sz="2000" b="0"/>
            </a:lvl1pPr>
          </a:lstStyle>
          <a:p>
            <a:endParaRPr sz="2400" dirty="0">
              <a:latin typeface="Roboto"/>
            </a:endParaRPr>
          </a:p>
        </p:txBody>
      </p:sp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8E8F220-D01B-4A92-B154-46F59C681ADE}"/>
              </a:ext>
            </a:extLst>
          </p:cNvPr>
          <p:cNvGrpSpPr/>
          <p:nvPr/>
        </p:nvGrpSpPr>
        <p:grpSpPr>
          <a:xfrm>
            <a:off x="1286090" y="1130087"/>
            <a:ext cx="16705812" cy="3136747"/>
            <a:chOff x="3390461" y="5006981"/>
            <a:chExt cx="16705812" cy="3136747"/>
          </a:xfrm>
        </p:grpSpPr>
        <p:sp>
          <p:nvSpPr>
            <p:cNvPr id="13" name="Кружок">
              <a:extLst>
                <a:ext uri="{FF2B5EF4-FFF2-40B4-BE49-F238E27FC236}">
                  <a16:creationId xmlns:a16="http://schemas.microsoft.com/office/drawing/2014/main" id="{12788D7D-B7BD-44C4-92D0-191C420087B2}"/>
                </a:ext>
              </a:extLst>
            </p:cNvPr>
            <p:cNvSpPr/>
            <p:nvPr/>
          </p:nvSpPr>
          <p:spPr>
            <a:xfrm>
              <a:off x="18379420" y="5006981"/>
              <a:ext cx="1636571" cy="1638261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4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  <a:extLst>
                <a:ext uri="{FF2B5EF4-FFF2-40B4-BE49-F238E27FC236}">
                  <a16:creationId xmlns:a16="http://schemas.microsoft.com/office/drawing/2014/main" id="{60C3E27E-50EA-42E7-B3F8-E3324B0229E7}"/>
                </a:ext>
              </a:extLst>
            </p:cNvPr>
            <p:cNvSpPr txBox="1"/>
            <p:nvPr/>
          </p:nvSpPr>
          <p:spPr>
            <a:xfrm>
              <a:off x="3390461" y="6645242"/>
              <a:ext cx="16705812" cy="149848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1437" tIns="71437" rIns="71437" bIns="71437">
              <a:spAutoFit/>
            </a:bodyPr>
            <a:lstStyle>
              <a:lvl1pPr algn="l">
                <a:defRPr sz="2800" b="0"/>
              </a:lvl1pPr>
            </a:lstStyle>
            <a:p>
              <a:endParaRPr lang="ru-RU" sz="4400" dirty="0">
                <a:latin typeface="Roboto"/>
              </a:endParaRPr>
            </a:p>
            <a:p>
              <a:pPr marL="742950" indent="-742950">
                <a:buAutoNum type="arabicParenR"/>
              </a:pPr>
              <a:endParaRPr lang="ru-RU" sz="4400" dirty="0">
                <a:latin typeface="Roboto"/>
              </a:endParaRPr>
            </a:p>
          </p:txBody>
        </p:sp>
      </p:grpSp>
      <p:sp>
        <p:nvSpPr>
          <p:cNvPr id="19" name="3 преимущества с акцентом">
            <a:extLst>
              <a:ext uri="{FF2B5EF4-FFF2-40B4-BE49-F238E27FC236}">
                <a16:creationId xmlns:a16="http://schemas.microsoft.com/office/drawing/2014/main" id="{CF775749-FAC2-4FE1-ADDF-C96B188FAD46}"/>
              </a:ext>
            </a:extLst>
          </p:cNvPr>
          <p:cNvSpPr txBox="1"/>
          <p:nvPr/>
        </p:nvSpPr>
        <p:spPr>
          <a:xfrm>
            <a:off x="1286090" y="1331456"/>
            <a:ext cx="16413146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en-US" dirty="0">
                <a:latin typeface="Roboto"/>
              </a:rPr>
              <a:t>OneTwoTrip for Business</a:t>
            </a:r>
            <a:r>
              <a:rPr lang="ru-RU" dirty="0">
                <a:latin typeface="Roboto"/>
              </a:rPr>
              <a:t> </a:t>
            </a:r>
            <a:r>
              <a:rPr lang="ru-RU" dirty="0"/>
              <a:t>Интеграция с 1С</a:t>
            </a:r>
            <a:endParaRPr lang="en-US" dirty="0">
              <a:latin typeface="Roboto"/>
            </a:endParaRPr>
          </a:p>
        </p:txBody>
      </p:sp>
      <p:sp>
        <p:nvSpPr>
          <p:cNvPr id="21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9C416B3A-D9BF-454C-8A3B-4E17CE855C35}"/>
              </a:ext>
            </a:extLst>
          </p:cNvPr>
          <p:cNvSpPr txBox="1"/>
          <p:nvPr/>
        </p:nvSpPr>
        <p:spPr>
          <a:xfrm>
            <a:off x="2253195" y="3328508"/>
            <a:ext cx="16705812" cy="10300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Что вы узнаете из этой презентации: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3" action="ppaction://hlinksldjump"/>
              </a:rPr>
              <a:t>Что такое интеграция с 1С?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Что даст Вам интеграция с 1С?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5" action="ppaction://hlinksldjump"/>
              </a:rPr>
              <a:t>Как начать пользоваться?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6" action="ppaction://hlinksldjump"/>
              </a:rPr>
              <a:t>Установка расширения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7" action="ppaction://hlinksldjump"/>
              </a:rPr>
              <a:t>Подробнее об активации сервиса 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8" action="ppaction://hlinksldjump"/>
              </a:rPr>
              <a:t>Подробнее о настройке обработки загрузки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9" action="ppaction://hlinksldjump"/>
              </a:rPr>
              <a:t>Создание авансовых отчетов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10" action="ppaction://hlinksldjump"/>
              </a:rPr>
              <a:t>Загрузка данных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11" action="ppaction://hlinksldjump"/>
              </a:rPr>
              <a:t>Какие документы будут доступны к загрузке?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12" action="ppaction://hlinksldjump"/>
              </a:rPr>
              <a:t>Подробнее об используемых документах и справочниках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13" action="ppaction://hlinksldjump"/>
              </a:rPr>
              <a:t>Примеры документов</a:t>
            </a:r>
            <a:endParaRPr lang="ru-RU" sz="4400" dirty="0">
              <a:latin typeface="Roboto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400" dirty="0">
                <a:latin typeface="Roboto"/>
                <a:hlinkClick r:id="rId14" action="ppaction://hlinksldjump"/>
              </a:rPr>
              <a:t>Контакты</a:t>
            </a:r>
            <a:endParaRPr lang="ru-RU" sz="4400" dirty="0">
              <a:latin typeface="Roboto"/>
            </a:endParaRPr>
          </a:p>
          <a:p>
            <a:endParaRPr lang="ru-RU" sz="4400" dirty="0">
              <a:latin typeface="Roboto"/>
            </a:endParaRPr>
          </a:p>
          <a:p>
            <a:pPr marL="742950" indent="-742950">
              <a:buAutoNum type="arabicParenR"/>
            </a:pPr>
            <a:endParaRPr lang="ru-RU" sz="4400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81720516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20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3606" y="1365019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Пример: Поступление услуг (Сервисный сбор)</a:t>
            </a:r>
          </a:p>
        </p:txBody>
      </p:sp>
      <p:sp>
        <p:nvSpPr>
          <p:cNvPr id="19" name="Цены на 10-20% ниже…">
            <a:extLst>
              <a:ext uri="{FF2B5EF4-FFF2-40B4-BE49-F238E27FC236}">
                <a16:creationId xmlns:a16="http://schemas.microsoft.com/office/drawing/2014/main" id="{ADAE7780-6081-4BB4-B4B0-67832B0E5A8B}"/>
              </a:ext>
            </a:extLst>
          </p:cNvPr>
          <p:cNvSpPr txBox="1"/>
          <p:nvPr/>
        </p:nvSpPr>
        <p:spPr>
          <a:xfrm>
            <a:off x="1286090" y="7850044"/>
            <a:ext cx="21382524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numCol="1" anchor="t">
            <a:spAutoFit/>
          </a:bodyPr>
          <a:lstStyle/>
          <a:p>
            <a:pPr algn="l">
              <a:defRPr sz="2800" b="0"/>
            </a:pPr>
            <a:endParaRPr sz="2400" dirty="0">
              <a:latin typeface="Roboto"/>
            </a:endParaRPr>
          </a:p>
        </p:txBody>
      </p:sp>
      <p:sp>
        <p:nvSpPr>
          <p:cNvPr id="36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4AB94F42-259F-46DD-AD7A-02FC1B9CB10C}"/>
              </a:ext>
            </a:extLst>
          </p:cNvPr>
          <p:cNvSpPr txBox="1"/>
          <p:nvPr/>
        </p:nvSpPr>
        <p:spPr>
          <a:xfrm>
            <a:off x="818667" y="9149007"/>
            <a:ext cx="16161992" cy="1621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br>
              <a:rPr lang="ru-RU" sz="3200" dirty="0">
                <a:latin typeface="Roboto"/>
              </a:rPr>
            </a:br>
            <a:endParaRPr lang="ru-RU" sz="3200" dirty="0">
              <a:latin typeface="Roboto"/>
            </a:endParaRPr>
          </a:p>
          <a:p>
            <a:endParaRPr lang="ru-RU" sz="3200" dirty="0">
              <a:latin typeface="Roboto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8D7CD9E-F76E-419C-BD29-9AF92B8A0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028" y="3861526"/>
            <a:ext cx="16873132" cy="93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97457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21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3606" y="1365019"/>
            <a:ext cx="16132620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Счет-фактура (к поступлению на предыдущем слайде)</a:t>
            </a:r>
          </a:p>
        </p:txBody>
      </p:sp>
      <p:sp>
        <p:nvSpPr>
          <p:cNvPr id="19" name="Цены на 10-20% ниже…">
            <a:extLst>
              <a:ext uri="{FF2B5EF4-FFF2-40B4-BE49-F238E27FC236}">
                <a16:creationId xmlns:a16="http://schemas.microsoft.com/office/drawing/2014/main" id="{ADAE7780-6081-4BB4-B4B0-67832B0E5A8B}"/>
              </a:ext>
            </a:extLst>
          </p:cNvPr>
          <p:cNvSpPr txBox="1"/>
          <p:nvPr/>
        </p:nvSpPr>
        <p:spPr>
          <a:xfrm>
            <a:off x="1286090" y="7850044"/>
            <a:ext cx="21382524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numCol="1" anchor="t">
            <a:spAutoFit/>
          </a:bodyPr>
          <a:lstStyle/>
          <a:p>
            <a:pPr algn="l">
              <a:defRPr sz="2800" b="0"/>
            </a:pPr>
            <a:endParaRPr sz="2400" dirty="0">
              <a:latin typeface="Roboto"/>
            </a:endParaRPr>
          </a:p>
        </p:txBody>
      </p:sp>
      <p:sp>
        <p:nvSpPr>
          <p:cNvPr id="36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<a:extLst>
              <a:ext uri="{FF2B5EF4-FFF2-40B4-BE49-F238E27FC236}">
                <a16:creationId xmlns:a16="http://schemas.microsoft.com/office/drawing/2014/main" id="{4AB94F42-259F-46DD-AD7A-02FC1B9CB10C}"/>
              </a:ext>
            </a:extLst>
          </p:cNvPr>
          <p:cNvSpPr txBox="1"/>
          <p:nvPr/>
        </p:nvSpPr>
        <p:spPr>
          <a:xfrm>
            <a:off x="818667" y="9149007"/>
            <a:ext cx="16161992" cy="1621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br>
              <a:rPr lang="ru-RU" sz="3200" dirty="0">
                <a:latin typeface="Roboto"/>
              </a:rPr>
            </a:br>
            <a:endParaRPr lang="ru-RU" sz="3200" dirty="0">
              <a:latin typeface="Roboto"/>
            </a:endParaRPr>
          </a:p>
          <a:p>
            <a:endParaRPr lang="ru-RU" sz="3200" dirty="0">
              <a:latin typeface="Roboto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9E90A93-F21D-47F0-815A-0BEA670E2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665" y="3744892"/>
            <a:ext cx="19709394" cy="91391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9829773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A0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tt_business.png" descr="ott_business.png">
            <a:extLst>
              <a:ext uri="{FF2B5EF4-FFF2-40B4-BE49-F238E27FC236}">
                <a16:creationId xmlns:a16="http://schemas.microsoft.com/office/drawing/2014/main" id="{65FD906E-5913-4A94-A717-D8DDD65EA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655" name="Спасибо за внимание"/>
          <p:cNvSpPr txBox="1"/>
          <p:nvPr/>
        </p:nvSpPr>
        <p:spPr>
          <a:xfrm>
            <a:off x="744537" y="10083892"/>
            <a:ext cx="21058521" cy="236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b">
            <a:spAutoFit/>
          </a:bodyPr>
          <a:lstStyle>
            <a:lvl1pPr algn="l">
              <a:defRPr sz="8400"/>
            </a:lvl1pPr>
          </a:lstStyle>
          <a:p>
            <a:r>
              <a:rPr lang="ru-RU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Если у вас возникнут вопросы: напишите нам по почте </a:t>
            </a:r>
            <a:r>
              <a:rPr lang="en-US" sz="4800" dirty="0">
                <a:solidFill>
                  <a:schemeClr val="bg1"/>
                </a:solidFill>
                <a:hlinkClick r:id="rId3"/>
              </a:rPr>
              <a:t>corporate@onetwotrip.com</a:t>
            </a:r>
            <a:endParaRPr lang="ru-RU" sz="4800" dirty="0">
              <a:solidFill>
                <a:schemeClr val="bg1"/>
              </a:solidFill>
            </a:endParaRPr>
          </a:p>
          <a:p>
            <a:endParaRPr sz="4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5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22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0163B1-B3D2-4A1A-9836-E452452C7A44}"/>
              </a:ext>
            </a:extLst>
          </p:cNvPr>
          <p:cNvSpPr txBox="1"/>
          <p:nvPr/>
        </p:nvSpPr>
        <p:spPr>
          <a:xfrm>
            <a:off x="4876800" y="5707619"/>
            <a:ext cx="14325600" cy="1077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anchor="ctr">
            <a:spAutoFit/>
          </a:bodyPr>
          <a:lstStyle/>
          <a:p>
            <a:pPr>
              <a:defRPr sz="2800" b="0"/>
            </a:pPr>
            <a:r>
              <a:rPr lang="ru-RU" sz="6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ПРИЯТНОГО ИСПОЛЬЗОВАНИЯ!</a:t>
            </a:r>
          </a:p>
        </p:txBody>
      </p:sp>
    </p:spTree>
    <p:extLst>
      <p:ext uri="{BB962C8B-B14F-4D97-AF65-F5344CB8AC3E}">
        <p14:creationId xmlns:p14="http://schemas.microsoft.com/office/powerpoint/2010/main" val="592962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Возмещение НДС позволяет снизить расходы для бизнеса, а работа с одним контрагентом упрощает документооборот."/>
          <p:cNvSpPr txBox="1"/>
          <p:nvPr/>
        </p:nvSpPr>
        <p:spPr>
          <a:xfrm>
            <a:off x="1286090" y="12364734"/>
            <a:ext cx="19588993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b">
            <a:spAutoFit/>
          </a:bodyPr>
          <a:lstStyle>
            <a:lvl1pPr algn="l">
              <a:defRPr sz="2000" b="0"/>
            </a:lvl1pPr>
          </a:lstStyle>
          <a:p>
            <a:endParaRPr sz="2400" dirty="0">
              <a:latin typeface="Roboto"/>
            </a:endParaRPr>
          </a:p>
        </p:txBody>
      </p:sp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413146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en-US" dirty="0">
                <a:latin typeface="Roboto"/>
              </a:rPr>
              <a:t>OneTwoTrip for Business</a:t>
            </a:r>
            <a:r>
              <a:rPr lang="ru-RU" dirty="0">
                <a:latin typeface="Roboto"/>
              </a:rPr>
              <a:t> </a:t>
            </a:r>
            <a:r>
              <a:rPr lang="ru-RU" dirty="0"/>
              <a:t>Интеграция с 1С</a:t>
            </a:r>
            <a:endParaRPr lang="en-US" dirty="0">
              <a:latin typeface="Roboto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63357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Что такое интеграция с 1С?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258B7FA6-47D1-48A1-983C-C5DE753A354B}"/>
              </a:ext>
            </a:extLst>
          </p:cNvPr>
          <p:cNvGrpSpPr/>
          <p:nvPr/>
        </p:nvGrpSpPr>
        <p:grpSpPr>
          <a:xfrm>
            <a:off x="4195144" y="4871567"/>
            <a:ext cx="17488013" cy="6372588"/>
            <a:chOff x="3387070" y="5014661"/>
            <a:chExt cx="17488013" cy="6372588"/>
          </a:xfrm>
        </p:grpSpPr>
        <p:sp>
          <p:nvSpPr>
            <p:cNvPr id="9" name="Кружок">
              <a:extLst>
                <a:ext uri="{FF2B5EF4-FFF2-40B4-BE49-F238E27FC236}">
                  <a16:creationId xmlns:a16="http://schemas.microsoft.com/office/drawing/2014/main" id="{6A80F5CF-591C-463F-AD80-BC73313B0712}"/>
                </a:ext>
              </a:extLst>
            </p:cNvPr>
            <p:cNvSpPr/>
            <p:nvPr/>
          </p:nvSpPr>
          <p:spPr>
            <a:xfrm>
              <a:off x="3387070" y="5014661"/>
              <a:ext cx="1636571" cy="1638261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9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  <a:extLst>
                <a:ext uri="{FF2B5EF4-FFF2-40B4-BE49-F238E27FC236}">
                  <a16:creationId xmlns:a16="http://schemas.microsoft.com/office/drawing/2014/main" id="{569A2036-B040-41F6-BA8B-ADFC9EFFAA7D}"/>
                </a:ext>
              </a:extLst>
            </p:cNvPr>
            <p:cNvSpPr txBox="1"/>
            <p:nvPr/>
          </p:nvSpPr>
          <p:spPr>
            <a:xfrm>
              <a:off x="4169271" y="5826112"/>
              <a:ext cx="16705812" cy="556113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1437" tIns="71437" rIns="71437" bIns="71437">
              <a:spAutoFit/>
            </a:bodyPr>
            <a:lstStyle>
              <a:lvl1pPr algn="l">
                <a:defRPr sz="2800" b="0"/>
              </a:lvl1pPr>
            </a:lstStyle>
            <a:p>
              <a:pPr algn="just"/>
              <a:r>
                <a:rPr lang="ru-RU" sz="4400" dirty="0">
                  <a:latin typeface="Arial" panose="020B0604020202020204" pitchFamily="34" charset="0"/>
                  <a:cs typeface="Arial" panose="020B0604020202020204" pitchFamily="34" charset="0"/>
                </a:rPr>
                <a:t>Интеграция - это расширение, устанавливаемое в 1С, благодаря которому все данные о билетах и отелях будут передаваться в учетную систему и автоматически создавать необходимые документы для управленческого учета. Вы получите полную и подробную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4400" dirty="0">
                  <a:latin typeface="Arial" panose="020B0604020202020204" pitchFamily="34" charset="0"/>
                  <a:cs typeface="Arial" panose="020B0604020202020204" pitchFamily="34" charset="0"/>
                </a:rPr>
                <a:t>картину по заказам без ручного внесения расходов.</a:t>
              </a:r>
            </a:p>
            <a:p>
              <a:endParaRPr lang="ru-RU" sz="4400" dirty="0">
                <a:latin typeface="Roboto"/>
              </a:endParaRPr>
            </a:p>
            <a:p>
              <a:pPr marL="742950" indent="-742950">
                <a:buAutoNum type="arabicParenR"/>
              </a:pPr>
              <a:endParaRPr lang="ru-RU" sz="4400" dirty="0">
                <a:latin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407655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Возмещение НДС позволяет снизить расходы для бизнеса, а работа с одним контрагентом упрощает документооборот."/>
          <p:cNvSpPr txBox="1"/>
          <p:nvPr/>
        </p:nvSpPr>
        <p:spPr>
          <a:xfrm>
            <a:off x="1286090" y="12364734"/>
            <a:ext cx="19588993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b">
            <a:spAutoFit/>
          </a:bodyPr>
          <a:lstStyle>
            <a:lvl1pPr algn="l">
              <a:defRPr sz="2000" b="0"/>
            </a:lvl1pPr>
          </a:lstStyle>
          <a:p>
            <a:endParaRPr sz="2400" dirty="0">
              <a:latin typeface="Roboto"/>
            </a:endParaRPr>
          </a:p>
        </p:txBody>
      </p:sp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413146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en-US" dirty="0">
                <a:latin typeface="Roboto"/>
              </a:rPr>
              <a:t>OneTwoTrip for Business</a:t>
            </a:r>
            <a:r>
              <a:rPr lang="ru-RU" dirty="0">
                <a:latin typeface="Roboto"/>
              </a:rPr>
              <a:t> Интеграция с 1С</a:t>
            </a:r>
            <a:endParaRPr lang="en-US" dirty="0">
              <a:latin typeface="Roboto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63357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Что даст Вам интеграция с 1С</a:t>
            </a:r>
            <a:r>
              <a:rPr lang="ru-RU" sz="4400" dirty="0">
                <a:latin typeface="Roboto"/>
              </a:rPr>
              <a:t>?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258B7FA6-47D1-48A1-983C-C5DE753A354B}"/>
              </a:ext>
            </a:extLst>
          </p:cNvPr>
          <p:cNvGrpSpPr/>
          <p:nvPr/>
        </p:nvGrpSpPr>
        <p:grpSpPr>
          <a:xfrm>
            <a:off x="4195144" y="4871567"/>
            <a:ext cx="17488013" cy="7049696"/>
            <a:chOff x="3387070" y="5014661"/>
            <a:chExt cx="17488013" cy="7049696"/>
          </a:xfrm>
        </p:grpSpPr>
        <p:sp>
          <p:nvSpPr>
            <p:cNvPr id="9" name="Кружок">
              <a:extLst>
                <a:ext uri="{FF2B5EF4-FFF2-40B4-BE49-F238E27FC236}">
                  <a16:creationId xmlns:a16="http://schemas.microsoft.com/office/drawing/2014/main" id="{6A80F5CF-591C-463F-AD80-BC73313B0712}"/>
                </a:ext>
              </a:extLst>
            </p:cNvPr>
            <p:cNvSpPr/>
            <p:nvPr/>
          </p:nvSpPr>
          <p:spPr>
            <a:xfrm>
              <a:off x="3387070" y="5014661"/>
              <a:ext cx="1636571" cy="1638261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9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>
              <a:extLst>
                <a:ext uri="{FF2B5EF4-FFF2-40B4-BE49-F238E27FC236}">
                  <a16:creationId xmlns:a16="http://schemas.microsoft.com/office/drawing/2014/main" id="{569A2036-B040-41F6-BA8B-ADFC9EFFAA7D}"/>
                </a:ext>
              </a:extLst>
            </p:cNvPr>
            <p:cNvSpPr txBox="1"/>
            <p:nvPr/>
          </p:nvSpPr>
          <p:spPr>
            <a:xfrm>
              <a:off x="4169271" y="5826112"/>
              <a:ext cx="16705812" cy="623824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>
              <a:spAutoFit/>
            </a:bodyPr>
            <a:lstStyle>
              <a:lvl1pPr algn="l">
                <a:defRPr sz="2800" b="0"/>
              </a:lvl1pPr>
            </a:lstStyle>
            <a:p>
              <a:r>
                <a:rPr lang="ru-RU" sz="4400" dirty="0">
                  <a:latin typeface="Roboto"/>
                </a:rPr>
                <a:t> </a:t>
              </a:r>
              <a:r>
                <a:rPr lang="ru-RU" sz="4400" dirty="0">
                  <a:latin typeface="Arial" panose="020B0604020202020204" pitchFamily="34" charset="0"/>
                  <a:cs typeface="Arial" panose="020B0604020202020204" pitchFamily="34" charset="0"/>
                </a:rPr>
                <a:t>Вам больше не придется вносить наши документы вручную!</a:t>
              </a:r>
            </a:p>
            <a:p>
              <a:endParaRPr lang="ru-RU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4400" dirty="0">
                  <a:latin typeface="Arial" panose="020B0604020202020204" pitchFamily="34" charset="0"/>
                  <a:cs typeface="Arial" panose="020B0604020202020204" pitchFamily="34" charset="0"/>
                </a:rPr>
                <a:t>Это бесплатно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4400" dirty="0">
                  <a:latin typeface="Arial" panose="020B0604020202020204" pitchFamily="34" charset="0"/>
                  <a:cs typeface="Arial" panose="020B0604020202020204" pitchFamily="34" charset="0"/>
                </a:rPr>
                <a:t>Это удобно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4400" dirty="0">
                  <a:latin typeface="Arial" panose="020B0604020202020204" pitchFamily="34" charset="0"/>
                  <a:cs typeface="Arial" panose="020B0604020202020204" pitchFamily="34" charset="0"/>
                </a:rPr>
                <a:t>Это сэкономит Ваше время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4400" dirty="0">
                  <a:latin typeface="Arial" panose="020B0604020202020204" pitchFamily="34" charset="0"/>
                  <a:cs typeface="Arial" panose="020B0604020202020204" pitchFamily="34" charset="0"/>
                </a:rPr>
                <a:t>Позволит избежать ошибок и человеческого фактора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4400" dirty="0">
                  <a:latin typeface="Arial" panose="020B0604020202020204" pitchFamily="34" charset="0"/>
                  <a:cs typeface="Arial" panose="020B0604020202020204" pitchFamily="34" charset="0"/>
                </a:rPr>
                <a:t>Вы будете сразу узнавать о новых документах</a:t>
              </a:r>
            </a:p>
            <a:p>
              <a:endParaRPr lang="ru-RU" sz="4400" dirty="0">
                <a:latin typeface="Roboto"/>
              </a:endParaRPr>
            </a:p>
            <a:p>
              <a:pPr marL="742950" indent="-742950">
                <a:buAutoNum type="arabicParenR"/>
              </a:pPr>
              <a:endParaRPr lang="ru-RU" sz="4400" dirty="0">
                <a:latin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042976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Кружок">
            <a:extLst>
              <a:ext uri="{FF2B5EF4-FFF2-40B4-BE49-F238E27FC236}">
                <a16:creationId xmlns:a16="http://schemas.microsoft.com/office/drawing/2014/main" id="{D5A1960A-3BF6-48A7-9A14-A88214BE4E94}"/>
              </a:ext>
            </a:extLst>
          </p:cNvPr>
          <p:cNvSpPr/>
          <p:nvPr/>
        </p:nvSpPr>
        <p:spPr>
          <a:xfrm>
            <a:off x="944859" y="4360038"/>
            <a:ext cx="1524001" cy="1524001"/>
          </a:xfrm>
          <a:prstGeom prst="ellipse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6413146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>
                <a:latin typeface="Roboto"/>
              </a:rPr>
              <a:t>OneTwoTrip for Business Интеграция с 1С</a:t>
            </a:r>
            <a:endParaRPr lang="en-US" dirty="0">
              <a:latin typeface="Roboto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solidFill>
                  <a:srgbClr val="0070C0"/>
                </a:solidFill>
                <a:latin typeface="Roboto"/>
              </a:rPr>
              <a:t>Как начать пользоваться?</a:t>
            </a:r>
          </a:p>
        </p:txBody>
      </p:sp>
      <p:sp>
        <p:nvSpPr>
          <p:cNvPr id="18" name="Цены на 10-20% ниже…">
            <a:extLst>
              <a:ext uri="{FF2B5EF4-FFF2-40B4-BE49-F238E27FC236}">
                <a16:creationId xmlns:a16="http://schemas.microsoft.com/office/drawing/2014/main" id="{9734A25D-7ED7-41E0-9E70-B66BDB39F60A}"/>
              </a:ext>
            </a:extLst>
          </p:cNvPr>
          <p:cNvSpPr txBox="1"/>
          <p:nvPr/>
        </p:nvSpPr>
        <p:spPr>
          <a:xfrm>
            <a:off x="18291254" y="6838950"/>
            <a:ext cx="4485619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numCol="1" anchor="t">
            <a:spAutoFit/>
          </a:bodyPr>
          <a:lstStyle/>
          <a:p>
            <a:pPr algn="l">
              <a:defRPr sz="2800" b="0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Ввести пользовательские данные и начать загрузку документов.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1269289-CA52-4021-BADD-C72DCB38D4AE}"/>
              </a:ext>
            </a:extLst>
          </p:cNvPr>
          <p:cNvGrpSpPr/>
          <p:nvPr/>
        </p:nvGrpSpPr>
        <p:grpSpPr>
          <a:xfrm>
            <a:off x="1435221" y="4346637"/>
            <a:ext cx="20760731" cy="1921482"/>
            <a:chOff x="2118652" y="5893119"/>
            <a:chExt cx="20760731" cy="1921482"/>
          </a:xfrm>
        </p:grpSpPr>
        <p:sp>
          <p:nvSpPr>
            <p:cNvPr id="445" name="Кружок"/>
            <p:cNvSpPr/>
            <p:nvPr/>
          </p:nvSpPr>
          <p:spPr>
            <a:xfrm>
              <a:off x="8830023" y="5990715"/>
              <a:ext cx="1524001" cy="1524001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48" name="300 000…"/>
            <p:cNvSpPr txBox="1"/>
            <p:nvPr/>
          </p:nvSpPr>
          <p:spPr>
            <a:xfrm>
              <a:off x="3329696" y="6377670"/>
              <a:ext cx="4859036" cy="14369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spAutoFit/>
            </a:bodyPr>
            <a:lstStyle/>
            <a:p>
              <a:pPr algn="l">
                <a:defRPr sz="4800"/>
              </a:pPr>
              <a:r>
                <a:rPr lang="ru-RU" sz="2800" dirty="0">
                  <a:latin typeface="Roboto"/>
                </a:rPr>
                <a:t>Установить наше расширение</a:t>
              </a:r>
            </a:p>
            <a:p>
              <a:pPr algn="l">
                <a:defRPr sz="4800"/>
              </a:pPr>
              <a:endParaRPr lang="ru-RU" sz="2800" dirty="0">
                <a:latin typeface="Roboto"/>
              </a:endParaRPr>
            </a:p>
          </p:txBody>
        </p:sp>
        <p:sp>
          <p:nvSpPr>
            <p:cNvPr id="13" name="Кружок">
              <a:extLst>
                <a:ext uri="{FF2B5EF4-FFF2-40B4-BE49-F238E27FC236}">
                  <a16:creationId xmlns:a16="http://schemas.microsoft.com/office/drawing/2014/main" id="{838204DE-963A-4FC9-B415-4B79AEC70F89}"/>
                </a:ext>
              </a:extLst>
            </p:cNvPr>
            <p:cNvSpPr/>
            <p:nvPr/>
          </p:nvSpPr>
          <p:spPr>
            <a:xfrm>
              <a:off x="16979012" y="5990715"/>
              <a:ext cx="1524001" cy="1524001"/>
            </a:xfrm>
            <a:prstGeom prst="ellipse">
              <a:avLst/>
            </a:prstGeom>
            <a:solidFill>
              <a:srgbClr val="5BA0E3"/>
            </a:solidFill>
            <a:ln w="12700"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4" name="РЖД, КЖД,  Евро ЖД">
              <a:extLst>
                <a:ext uri="{FF2B5EF4-FFF2-40B4-BE49-F238E27FC236}">
                  <a16:creationId xmlns:a16="http://schemas.microsoft.com/office/drawing/2014/main" id="{8A2A2ECF-78BA-49B5-8BA9-57B2E4D99E11}"/>
                </a:ext>
              </a:extLst>
            </p:cNvPr>
            <p:cNvSpPr txBox="1"/>
            <p:nvPr/>
          </p:nvSpPr>
          <p:spPr>
            <a:xfrm>
              <a:off x="18974685" y="6125739"/>
              <a:ext cx="3904698" cy="14369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spAutoFit/>
            </a:bodyPr>
            <a:lstStyle/>
            <a:p>
              <a:pPr algn="l">
                <a:defRPr sz="4800"/>
              </a:pPr>
              <a:r>
                <a:rPr lang="ru-RU" sz="2800" dirty="0">
                  <a:latin typeface="Roboto"/>
                </a:rPr>
                <a:t>Настроить загрузку и начать наслаждаться результатом!</a:t>
              </a:r>
              <a:endParaRPr sz="2800" dirty="0">
                <a:latin typeface="Roboto"/>
              </a:endParaRPr>
            </a:p>
          </p:txBody>
        </p:sp>
        <p:sp>
          <p:nvSpPr>
            <p:cNvPr id="15" name="300 000…">
              <a:extLst>
                <a:ext uri="{FF2B5EF4-FFF2-40B4-BE49-F238E27FC236}">
                  <a16:creationId xmlns:a16="http://schemas.microsoft.com/office/drawing/2014/main" id="{444F6064-E426-4718-84F6-770B7AE54C06}"/>
                </a:ext>
              </a:extLst>
            </p:cNvPr>
            <p:cNvSpPr txBox="1"/>
            <p:nvPr/>
          </p:nvSpPr>
          <p:spPr>
            <a:xfrm>
              <a:off x="2118652" y="5941073"/>
              <a:ext cx="1052329" cy="1621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spAutoFit/>
            </a:bodyPr>
            <a:lstStyle/>
            <a:p>
              <a:pPr algn="l">
                <a:defRPr sz="4800"/>
              </a:pPr>
              <a:r>
                <a:rPr lang="en-US" sz="9600" dirty="0">
                  <a:latin typeface="Roboto"/>
                </a:rPr>
                <a:t>1</a:t>
              </a:r>
              <a:endParaRPr sz="2800" dirty="0">
                <a:latin typeface="Roboto"/>
              </a:endParaRPr>
            </a:p>
          </p:txBody>
        </p:sp>
        <p:sp>
          <p:nvSpPr>
            <p:cNvPr id="17" name="300 000…">
              <a:extLst>
                <a:ext uri="{FF2B5EF4-FFF2-40B4-BE49-F238E27FC236}">
                  <a16:creationId xmlns:a16="http://schemas.microsoft.com/office/drawing/2014/main" id="{EB8157A3-4072-4CA7-A929-B8E1FC031E48}"/>
                </a:ext>
              </a:extLst>
            </p:cNvPr>
            <p:cNvSpPr txBox="1"/>
            <p:nvPr/>
          </p:nvSpPr>
          <p:spPr>
            <a:xfrm>
              <a:off x="17450684" y="5893119"/>
              <a:ext cx="1052329" cy="1621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spAutoFit/>
            </a:bodyPr>
            <a:lstStyle/>
            <a:p>
              <a:pPr algn="l">
                <a:defRPr sz="4800"/>
              </a:pPr>
              <a:r>
                <a:rPr lang="en-US" sz="9600" dirty="0">
                  <a:latin typeface="Roboto"/>
                </a:rPr>
                <a:t>3</a:t>
              </a:r>
              <a:endParaRPr sz="2800" dirty="0">
                <a:latin typeface="Roboto"/>
              </a:endParaRPr>
            </a:p>
          </p:txBody>
        </p:sp>
        <p:sp>
          <p:nvSpPr>
            <p:cNvPr id="19" name="300 000…">
              <a:extLst>
                <a:ext uri="{FF2B5EF4-FFF2-40B4-BE49-F238E27FC236}">
                  <a16:creationId xmlns:a16="http://schemas.microsoft.com/office/drawing/2014/main" id="{127ECB7B-5EC4-4A36-8DC6-34188225ADBD}"/>
                </a:ext>
              </a:extLst>
            </p:cNvPr>
            <p:cNvSpPr txBox="1"/>
            <p:nvPr/>
          </p:nvSpPr>
          <p:spPr>
            <a:xfrm>
              <a:off x="9326236" y="5941073"/>
              <a:ext cx="1052329" cy="1621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spAutoFit/>
            </a:bodyPr>
            <a:lstStyle/>
            <a:p>
              <a:pPr algn="l">
                <a:defRPr sz="4800"/>
              </a:pPr>
              <a:r>
                <a:rPr lang="en-US" sz="9600" dirty="0">
                  <a:latin typeface="Roboto"/>
                </a:rPr>
                <a:t>2</a:t>
              </a:r>
              <a:endParaRPr sz="2800" dirty="0">
                <a:latin typeface="Roboto"/>
              </a:endParaRPr>
            </a:p>
          </p:txBody>
        </p:sp>
        <p:sp>
          <p:nvSpPr>
            <p:cNvPr id="22" name="РЖД, КЖД,  Евро ЖД">
              <a:extLst>
                <a:ext uri="{FF2B5EF4-FFF2-40B4-BE49-F238E27FC236}">
                  <a16:creationId xmlns:a16="http://schemas.microsoft.com/office/drawing/2014/main" id="{74D79AC1-AC02-4252-9E5F-F36B97F4AD03}"/>
                </a:ext>
              </a:extLst>
            </p:cNvPr>
            <p:cNvSpPr txBox="1"/>
            <p:nvPr/>
          </p:nvSpPr>
          <p:spPr>
            <a:xfrm>
              <a:off x="10728603" y="6200895"/>
              <a:ext cx="3904698" cy="1006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spAutoFit/>
            </a:bodyPr>
            <a:lstStyle/>
            <a:p>
              <a:pPr algn="l">
                <a:defRPr sz="4800"/>
              </a:pPr>
              <a:r>
                <a:rPr lang="ru-RU" sz="2800" dirty="0">
                  <a:latin typeface="Roboto"/>
                </a:rPr>
                <a:t>Активировать сервис в Личном кабинете</a:t>
              </a:r>
            </a:p>
          </p:txBody>
        </p:sp>
      </p:grpSp>
      <p:sp>
        <p:nvSpPr>
          <p:cNvPr id="23" name="Цены на 10-20% ниже…">
            <a:extLst>
              <a:ext uri="{FF2B5EF4-FFF2-40B4-BE49-F238E27FC236}">
                <a16:creationId xmlns:a16="http://schemas.microsoft.com/office/drawing/2014/main" id="{E2247BA8-8E42-4E56-9530-893309FF61E0}"/>
              </a:ext>
            </a:extLst>
          </p:cNvPr>
          <p:cNvSpPr txBox="1"/>
          <p:nvPr/>
        </p:nvSpPr>
        <p:spPr>
          <a:xfrm>
            <a:off x="10045172" y="6690157"/>
            <a:ext cx="5949095" cy="18678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numCol="1" anchor="t">
            <a:spAutoFit/>
          </a:bodyPr>
          <a:lstStyle/>
          <a:p>
            <a:pPr algn="l">
              <a:defRPr sz="2800" b="0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личном кабинете необходимо нажать «Интеграция с 1С:Бухгалтерия» и получить уникальный идентификатор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Цены на 10-20% ниже…">
            <a:extLst>
              <a:ext uri="{FF2B5EF4-FFF2-40B4-BE49-F238E27FC236}">
                <a16:creationId xmlns:a16="http://schemas.microsoft.com/office/drawing/2014/main" id="{D8E9697C-D4EC-44E1-9E7B-2F99D958B46B}"/>
              </a:ext>
            </a:extLst>
          </p:cNvPr>
          <p:cNvSpPr txBox="1"/>
          <p:nvPr/>
        </p:nvSpPr>
        <p:spPr>
          <a:xfrm>
            <a:off x="2581417" y="6690157"/>
            <a:ext cx="4988731" cy="10060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numCol="1" anchor="t">
            <a:spAutoFit/>
          </a:bodyPr>
          <a:lstStyle/>
          <a:p>
            <a:pPr algn="l">
              <a:defRPr sz="2800" b="0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Скачать наш модуль и установить 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его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 1С.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7165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7057554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/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latin typeface="Roboto"/>
              </a:rPr>
              <a:t>Установка расширения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2CB184-7D2B-4B92-971D-F05CF8FCEF49}"/>
              </a:ext>
            </a:extLst>
          </p:cNvPr>
          <p:cNvSpPr txBox="1"/>
          <p:nvPr/>
        </p:nvSpPr>
        <p:spPr>
          <a:xfrm>
            <a:off x="1286091" y="4045818"/>
            <a:ext cx="20583310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b="0" dirty="0">
                <a:latin typeface="Roboto"/>
              </a:rPr>
              <a:t>1 шаг. Для установки расширения откройте "Управление расширениями конфигурации"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6CF656FC-38B2-41F5-A1A9-2C45AB617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899" y="5001236"/>
            <a:ext cx="10820401" cy="572150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4C6C5860-3ACA-480A-8A47-81D24EE9F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0" y="5001236"/>
            <a:ext cx="11545397" cy="4950143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2830523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7057554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/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latin typeface="Roboto"/>
              </a:rPr>
              <a:t>Установка расширения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2CB184-7D2B-4B92-971D-F05CF8FCEF49}"/>
              </a:ext>
            </a:extLst>
          </p:cNvPr>
          <p:cNvSpPr txBox="1"/>
          <p:nvPr/>
        </p:nvSpPr>
        <p:spPr>
          <a:xfrm>
            <a:off x="1286091" y="4045818"/>
            <a:ext cx="20583310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b="0" dirty="0">
                <a:latin typeface="Roboto"/>
              </a:rPr>
              <a:t>2 шаг. Добавьте расширение из файла и настройте его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5D91A60-246C-4A39-A724-CC1BA1CE9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537" y="5086166"/>
            <a:ext cx="11866563" cy="6724834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3979B9B-6AFE-4F08-98A1-047E0806AB43}"/>
              </a:ext>
            </a:extLst>
          </p:cNvPr>
          <p:cNvSpPr txBox="1"/>
          <p:nvPr/>
        </p:nvSpPr>
        <p:spPr>
          <a:xfrm>
            <a:off x="13349437" y="5001236"/>
            <a:ext cx="10139213" cy="69865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b="0" dirty="0">
                <a:latin typeface="Roboto"/>
              </a:rPr>
              <a:t>Настройте расширение и перезапустите программу:</a:t>
            </a:r>
          </a:p>
          <a:p>
            <a:pPr algn="just"/>
            <a:r>
              <a:rPr lang="ru-RU" b="0" dirty="0">
                <a:latin typeface="Roboto"/>
              </a:rPr>
              <a:t>1.	Безопасный режим - нет</a:t>
            </a:r>
          </a:p>
          <a:p>
            <a:pPr algn="just"/>
            <a:r>
              <a:rPr lang="ru-RU" b="0" dirty="0">
                <a:latin typeface="Roboto"/>
              </a:rPr>
              <a:t>2.	Защита от опасных действий - нет</a:t>
            </a:r>
          </a:p>
          <a:p>
            <a:pPr algn="just"/>
            <a:r>
              <a:rPr lang="ru-RU" b="0" dirty="0">
                <a:latin typeface="Roboto"/>
              </a:rPr>
              <a:t>3.	Использовать основные роли - нет</a:t>
            </a:r>
          </a:p>
          <a:p>
            <a:pPr algn="just"/>
            <a:r>
              <a:rPr lang="ru-RU" b="0" dirty="0">
                <a:latin typeface="Roboto"/>
              </a:rPr>
              <a:t>4.	Перезапустите программу</a:t>
            </a:r>
          </a:p>
          <a:p>
            <a:pPr algn="just"/>
            <a:r>
              <a:rPr lang="ru-RU" dirty="0">
                <a:latin typeface="Roboto"/>
              </a:rPr>
              <a:t>Безопасный режим </a:t>
            </a:r>
            <a:r>
              <a:rPr lang="ru-RU" b="0" dirty="0">
                <a:latin typeface="Roboto"/>
              </a:rPr>
              <a:t>- запрещает расширению использовать интернет и работать с файлами на сервере</a:t>
            </a:r>
          </a:p>
          <a:p>
            <a:pPr algn="just"/>
            <a:r>
              <a:rPr lang="ru-RU" dirty="0">
                <a:latin typeface="Roboto"/>
              </a:rPr>
              <a:t>Защита от опасных действий </a:t>
            </a:r>
            <a:r>
              <a:rPr lang="ru-RU" b="0" dirty="0">
                <a:latin typeface="Roboto"/>
              </a:rPr>
              <a:t>- показывает предупреждения, при попытке опасных действий (работой с программами на компьютере)</a:t>
            </a:r>
          </a:p>
          <a:p>
            <a:pPr algn="just"/>
            <a:r>
              <a:rPr lang="ru-RU" dirty="0">
                <a:latin typeface="Roboto"/>
              </a:rPr>
              <a:t>Использовать основные роли </a:t>
            </a:r>
            <a:r>
              <a:rPr lang="ru-RU" b="0" dirty="0">
                <a:latin typeface="Roboto"/>
              </a:rPr>
              <a:t>- расширение будет доступно всем пользователям</a:t>
            </a:r>
          </a:p>
        </p:txBody>
      </p:sp>
    </p:spTree>
    <p:extLst>
      <p:ext uri="{BB962C8B-B14F-4D97-AF65-F5344CB8AC3E}">
        <p14:creationId xmlns:p14="http://schemas.microsoft.com/office/powerpoint/2010/main" val="379261811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7057554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/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latin typeface="Roboto"/>
              </a:rPr>
              <a:t>Установка расширения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979B9B-6AFE-4F08-98A1-047E0806AB43}"/>
              </a:ext>
            </a:extLst>
          </p:cNvPr>
          <p:cNvSpPr txBox="1"/>
          <p:nvPr/>
        </p:nvSpPr>
        <p:spPr>
          <a:xfrm>
            <a:off x="14725526" y="3767541"/>
            <a:ext cx="8185275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ru-RU" b="0" dirty="0">
                <a:latin typeface="Roboto"/>
              </a:rPr>
              <a:t>Готово, теперь сервис доступен в разделе Покупка – Загрузка документов от Вайт Тревел.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B521625-0AB1-40A8-9511-94AB24FA8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74" y="3601566"/>
            <a:ext cx="13323825" cy="1849084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81FE86-80C7-4E43-B5E3-BFB7D2709457}"/>
              </a:ext>
            </a:extLst>
          </p:cNvPr>
          <p:cNvSpPr txBox="1"/>
          <p:nvPr/>
        </p:nvSpPr>
        <p:spPr>
          <a:xfrm>
            <a:off x="954374" y="5674288"/>
            <a:ext cx="21515721" cy="1077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b="0" dirty="0">
                <a:latin typeface="Roboto"/>
              </a:rPr>
              <a:t>3 шаг. Создайте профиль доступа и добавьте в него роль «Загрузка документов (Вайт Тревел)».</a:t>
            </a:r>
          </a:p>
          <a:p>
            <a:pPr algn="l"/>
            <a:r>
              <a:rPr lang="ru-RU" b="0" dirty="0">
                <a:latin typeface="Roboto"/>
              </a:rPr>
              <a:t>Администрирование – Настройка пользователей и прав – Профили доступа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5058257-3141-4F39-90D2-B79BA4E1A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549" y="7025026"/>
            <a:ext cx="9707950" cy="6062323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2B6A856-5491-457A-9931-9025B86DEF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17237" y="7010737"/>
            <a:ext cx="11844984" cy="51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2605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tt_business.png" descr="ott_business.png">
            <a:extLst>
              <a:ext uri="{FF2B5EF4-FFF2-40B4-BE49-F238E27FC236}">
                <a16:creationId xmlns:a16="http://schemas.microsoft.com/office/drawing/2014/main" id="{C5D0E948-6FC9-4DBF-9CDC-44976D5AA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5300" y="1293356"/>
            <a:ext cx="10160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Прямоугольник"/>
          <p:cNvSpPr/>
          <p:nvPr/>
        </p:nvSpPr>
        <p:spPr>
          <a:xfrm>
            <a:off x="0" y="-12700"/>
            <a:ext cx="24384000" cy="127000"/>
          </a:xfrm>
          <a:prstGeom prst="rect">
            <a:avLst/>
          </a:prstGeom>
          <a:solidFill>
            <a:srgbClr val="5BA0E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9</a:t>
            </a:fld>
            <a:endParaRPr/>
          </a:p>
        </p:txBody>
      </p:sp>
      <p:sp>
        <p:nvSpPr>
          <p:cNvPr id="459" name="3 преимущества с акцентом"/>
          <p:cNvSpPr txBox="1"/>
          <p:nvPr/>
        </p:nvSpPr>
        <p:spPr>
          <a:xfrm>
            <a:off x="1286090" y="1293356"/>
            <a:ext cx="17057554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6400"/>
            </a:lvl1pPr>
          </a:lstStyle>
          <a:p>
            <a:pPr>
              <a:defRPr sz="6400"/>
            </a:pPr>
            <a:r>
              <a:rPr lang="ru-RU" dirty="0"/>
              <a:t>OneTwoTrip for Business Интеграция с 1С</a:t>
            </a:r>
            <a:endParaRPr lang="en-US" dirty="0">
              <a:solidFill>
                <a:srgbClr val="5BA0E3"/>
              </a:solidFill>
              <a:latin typeface="Roboto"/>
            </a:endParaRPr>
          </a:p>
        </p:txBody>
      </p:sp>
      <p:sp>
        <p:nvSpPr>
          <p:cNvPr id="460" name="Подпись к заголовку 1-2 строки. Например: Лучшие цены на отели по всему миру, самые выгодные билеты на самолёты на любые направления и билеты на поезда по России и СНГ"/>
          <p:cNvSpPr txBox="1"/>
          <p:nvPr/>
        </p:nvSpPr>
        <p:spPr>
          <a:xfrm>
            <a:off x="1286090" y="2556550"/>
            <a:ext cx="16383271" cy="82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800" b="0"/>
            </a:lvl1pPr>
          </a:lstStyle>
          <a:p>
            <a:r>
              <a:rPr lang="ru-RU" sz="4400" dirty="0">
                <a:latin typeface="Roboto"/>
              </a:rPr>
              <a:t>Установка расширения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81FE86-80C7-4E43-B5E3-BFB7D2709457}"/>
              </a:ext>
            </a:extLst>
          </p:cNvPr>
          <p:cNvSpPr txBox="1"/>
          <p:nvPr/>
        </p:nvSpPr>
        <p:spPr>
          <a:xfrm>
            <a:off x="1246500" y="3841152"/>
            <a:ext cx="21515721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b="0" dirty="0">
                <a:latin typeface="Roboto"/>
              </a:rPr>
              <a:t>4 шаг. Добавьте ответственному за получение данных пользователю созданный профиль.</a:t>
            </a:r>
          </a:p>
          <a:p>
            <a:pPr algn="l"/>
            <a:endParaRPr lang="ru-RU" b="0" dirty="0">
              <a:latin typeface="Roboto"/>
            </a:endParaRPr>
          </a:p>
          <a:p>
            <a:pPr algn="l"/>
            <a:r>
              <a:rPr lang="ru-RU" b="0" dirty="0">
                <a:latin typeface="Roboto"/>
              </a:rPr>
              <a:t>Администрирование – Настройка пользователей и прав – Пользователи.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DBEA677-130B-4FF8-8730-88638999F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499" y="5874036"/>
            <a:ext cx="11949021" cy="5285414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5E68992-55D5-4EF1-A3F1-B668BC2CD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6216" y="5874036"/>
            <a:ext cx="7746290" cy="532351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8E56AC8-EA24-4AFF-904D-30027D0EAEA4}"/>
              </a:ext>
            </a:extLst>
          </p:cNvPr>
          <p:cNvSpPr txBox="1"/>
          <p:nvPr/>
        </p:nvSpPr>
        <p:spPr>
          <a:xfrm>
            <a:off x="1105958" y="11837869"/>
            <a:ext cx="20591991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b="0" dirty="0">
                <a:latin typeface="Roboto"/>
              </a:rPr>
              <a:t>Готово, теперь сервис доступен в разделе Покупка – Загрузка документов от Вайт Тревел.</a:t>
            </a:r>
          </a:p>
        </p:txBody>
      </p:sp>
    </p:spTree>
    <p:extLst>
      <p:ext uri="{BB962C8B-B14F-4D97-AF65-F5344CB8AC3E}">
        <p14:creationId xmlns:p14="http://schemas.microsoft.com/office/powerpoint/2010/main" val="12199430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1544</Words>
  <Application>Microsoft Office PowerPoint</Application>
  <PresentationFormat>Произвольный</PresentationFormat>
  <Paragraphs>205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Helvetica Light</vt:lpstr>
      <vt:lpstr>Helvetica Neue</vt:lpstr>
      <vt:lpstr>Helvetica Neue Medium</vt:lpstr>
      <vt:lpstr>Roboto</vt:lpstr>
      <vt:lpstr>Wingdings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OTT_B2B</dc:creator>
  <cp:lastModifiedBy>OTT B2B4</cp:lastModifiedBy>
  <cp:revision>38</cp:revision>
  <dcterms:created xsi:type="dcterms:W3CDTF">2020-08-04T14:09:58Z</dcterms:created>
  <dcterms:modified xsi:type="dcterms:W3CDTF">2022-03-16T12:44:31Z</dcterms:modified>
</cp:coreProperties>
</file>